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43" r:id="rId2"/>
    <p:sldId id="327" r:id="rId3"/>
    <p:sldId id="328" r:id="rId4"/>
    <p:sldId id="344" r:id="rId5"/>
    <p:sldId id="329" r:id="rId6"/>
    <p:sldId id="330" r:id="rId7"/>
    <p:sldId id="331" r:id="rId8"/>
    <p:sldId id="346" r:id="rId9"/>
    <p:sldId id="350" r:id="rId10"/>
    <p:sldId id="352" r:id="rId11"/>
    <p:sldId id="353" r:id="rId12"/>
    <p:sldId id="333" r:id="rId13"/>
    <p:sldId id="349" r:id="rId14"/>
    <p:sldId id="348" r:id="rId15"/>
    <p:sldId id="335" r:id="rId16"/>
    <p:sldId id="336" r:id="rId17"/>
    <p:sldId id="354" r:id="rId18"/>
    <p:sldId id="351" r:id="rId19"/>
    <p:sldId id="337" r:id="rId20"/>
    <p:sldId id="338" r:id="rId21"/>
    <p:sldId id="339" r:id="rId22"/>
    <p:sldId id="340" r:id="rId23"/>
    <p:sldId id="341" r:id="rId24"/>
    <p:sldId id="342"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Jen Witsoe" initials="J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C6C6C6"/>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22" autoAdjust="0"/>
    <p:restoredTop sz="95487" autoAdjust="0"/>
  </p:normalViewPr>
  <p:slideViewPr>
    <p:cSldViewPr snapToGrid="0" showGuides="1">
      <p:cViewPr varScale="1">
        <p:scale>
          <a:sx n="155" d="100"/>
          <a:sy n="155" d="100"/>
        </p:scale>
        <p:origin x="1068" y="13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1/28/2015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7784" y="2688966"/>
            <a:ext cx="6400800" cy="1749534"/>
          </a:xfrm>
        </p:spPr>
        <p:txBody>
          <a:bodyPr/>
          <a:lstStyle>
            <a:lvl1pPr marL="0" indent="0" algn="l">
              <a:buNone/>
              <a:defRPr sz="2400" b="1">
                <a:solidFill>
                  <a:srgbClr val="FAA63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fld id="{7DA0DECC-A1CD-3A45-A319-FA5814899B6D}" type="datetimeFigureOut">
              <a:rPr lang="en-US" smtClean="0"/>
              <a:pPr/>
              <a:t>1/28/2015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latin typeface="Arial"/>
              </a:defRPr>
            </a:lvl1p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23378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75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400688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dirty="0" smtClean="0"/>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128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1047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14922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41739" y="1391477"/>
            <a:ext cx="8205304" cy="320314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81935" y="4669708"/>
            <a:ext cx="9291483"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14"/>
          <a:stretch>
            <a:fillRect/>
          </a:stretch>
        </p:blipFill>
        <p:spPr>
          <a:xfrm>
            <a:off x="7982768" y="4779380"/>
            <a:ext cx="704032" cy="263798"/>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hyperlink" Target="http://aws.amazon.com/architecture/icons/" TargetMode="External"/><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emf"/><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emf"/><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1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6.emf"/><Relationship Id="rId5" Type="http://schemas.openxmlformats.org/officeDocument/2006/relationships/image" Target="../media/image105.emf"/><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emf"/><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emf"/></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image" Target="../media/image138.png"/><Relationship Id="rId16"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emf"/><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6.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71.emf"/><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3.emf"/><Relationship Id="rId7" Type="http://schemas.openxmlformats.org/officeDocument/2006/relationships/image" Target="../media/image33.png"/><Relationship Id="rId2" Type="http://schemas.openxmlformats.org/officeDocument/2006/relationships/image" Target="../media/image172.emf"/><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emf"/><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emf"/><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emf"/><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emf"/><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emf"/><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emf"/><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emf"/></Relationships>
</file>

<file path=ppt/slides/_rels/slide8.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4.png"/><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png"/><Relationship Id="rId15" Type="http://schemas.openxmlformats.org/officeDocument/2006/relationships/image" Target="../media/image76.emf"/><Relationship Id="rId10" Type="http://schemas.openxmlformats.org/officeDocument/2006/relationships/image" Target="../media/image71.emf"/><Relationship Id="rId4" Type="http://schemas.openxmlformats.org/officeDocument/2006/relationships/image" Target="../media/image65.png"/><Relationship Id="rId9" Type="http://schemas.openxmlformats.org/officeDocument/2006/relationships/image" Target="../media/image70.emf"/><Relationship Id="rId14" Type="http://schemas.openxmlformats.org/officeDocument/2006/relationships/image" Target="../media/image75.emf"/></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06" y="-69702"/>
            <a:ext cx="7772400" cy="1102519"/>
          </a:xfrm>
        </p:spPr>
        <p:txBody>
          <a:bodyPr anchor="ctr">
            <a:normAutofit/>
          </a:bodyPr>
          <a:lstStyle/>
          <a:p>
            <a:r>
              <a:rPr lang="en-US" sz="3200" b="0" dirty="0" smtClean="0">
                <a:latin typeface="Helvetica Neue"/>
                <a:cs typeface="Helvetica Neue"/>
              </a:rPr>
              <a:t>AWS Simple </a:t>
            </a:r>
            <a:r>
              <a:rPr lang="en-US" sz="3200" b="0" dirty="0">
                <a:latin typeface="Helvetica Neue"/>
                <a:cs typeface="Helvetica Neue"/>
              </a:rPr>
              <a:t>Icons</a:t>
            </a:r>
            <a:r>
              <a:rPr lang="en-US" sz="4000" b="0" dirty="0">
                <a:latin typeface="Helvetica Neue"/>
                <a:cs typeface="Helvetica Neue"/>
              </a:rPr>
              <a:t/>
            </a:r>
            <a:br>
              <a:rPr lang="en-US" sz="4000" b="0" dirty="0">
                <a:latin typeface="Helvetica Neue"/>
                <a:cs typeface="Helvetica Neue"/>
              </a:rPr>
            </a:br>
            <a:r>
              <a:rPr lang="en-US" sz="1600" b="0" dirty="0" smtClean="0">
                <a:solidFill>
                  <a:schemeClr val="bg1">
                    <a:lumMod val="65000"/>
                  </a:schemeClr>
                </a:solidFill>
                <a:latin typeface="Helvetica Neue"/>
                <a:cs typeface="Helvetica Neue"/>
              </a:rPr>
              <a:t>v2.4</a:t>
            </a:r>
            <a:endParaRPr lang="en-US" sz="1600" b="0" dirty="0">
              <a:solidFill>
                <a:schemeClr val="bg1">
                  <a:lumMod val="65000"/>
                </a:schemeClr>
              </a:solidFill>
              <a:latin typeface="Helvetica Neue"/>
              <a:cs typeface="Helvetica Neue"/>
            </a:endParaRPr>
          </a:p>
        </p:txBody>
      </p:sp>
      <p:sp>
        <p:nvSpPr>
          <p:cNvPr id="27" name="Rectangle 26"/>
          <p:cNvSpPr/>
          <p:nvPr/>
        </p:nvSpPr>
        <p:spPr>
          <a:xfrm>
            <a:off x="212378" y="4723768"/>
            <a:ext cx="3181555" cy="307777"/>
          </a:xfrm>
          <a:prstGeom prst="rect">
            <a:avLst/>
          </a:prstGeom>
        </p:spPr>
        <p:txBody>
          <a:bodyPr wrap="none">
            <a:spAutoFit/>
          </a:bodyPr>
          <a:lstStyle/>
          <a:p>
            <a:r>
              <a:rPr lang="en-US" sz="1400" dirty="0" smtClean="0">
                <a:solidFill>
                  <a:schemeClr val="bg1">
                    <a:lumMod val="65000"/>
                  </a:schemeClr>
                </a:solidFill>
              </a:rPr>
              <a:t>AWS Simple Icons: Usage Guidelines</a:t>
            </a:r>
            <a:endParaRPr lang="en-US" sz="1400" dirty="0">
              <a:solidFill>
                <a:schemeClr val="bg1">
                  <a:lumMod val="65000"/>
                </a:schemeClr>
              </a:solidFill>
            </a:endParaRPr>
          </a:p>
        </p:txBody>
      </p:sp>
      <p:sp>
        <p:nvSpPr>
          <p:cNvPr id="26" name="TextBox 10"/>
          <p:cNvSpPr txBox="1">
            <a:spLocks noChangeArrowheads="1"/>
          </p:cNvSpPr>
          <p:nvPr/>
        </p:nvSpPr>
        <p:spPr bwMode="auto">
          <a:xfrm>
            <a:off x="1219621" y="990015"/>
            <a:ext cx="2891420" cy="3693318"/>
          </a:xfrm>
          <a:prstGeom prst="rect">
            <a:avLst/>
          </a:prstGeom>
          <a:noFill/>
          <a:ln w="9525">
            <a:noFill/>
            <a:miter lim="800000"/>
            <a:headEnd/>
            <a:tailEnd/>
          </a:ln>
        </p:spPr>
        <p:txBody>
          <a:bodyPr wrap="square">
            <a:spAutoFit/>
          </a:bodyPr>
          <a:lstStyle/>
          <a:p>
            <a:r>
              <a:rPr lang="en-US" sz="1100" b="1" dirty="0" smtClean="0">
                <a:latin typeface="Helvetica Neue"/>
                <a:ea typeface="Verdana" pitchFamily="34" charset="0"/>
                <a:cs typeface="Helvetica Neue"/>
              </a:rPr>
              <a:t>Check to make sure you have the most recent set of AWS Simple Icons</a:t>
            </a:r>
          </a:p>
          <a:p>
            <a:r>
              <a:rPr lang="en-US" sz="1000" dirty="0" smtClean="0">
                <a:solidFill>
                  <a:srgbClr val="595959"/>
                </a:solidFill>
                <a:latin typeface="Helvetica Neue"/>
                <a:ea typeface="Verdana" pitchFamily="34" charset="0"/>
                <a:cs typeface="Helvetica Neue"/>
              </a:rPr>
              <a:t>This version was last updated </a:t>
            </a:r>
            <a:r>
              <a:rPr lang="en-US" sz="1000" dirty="0" smtClean="0">
                <a:solidFill>
                  <a:schemeClr val="accent6">
                    <a:lumMod val="75000"/>
                  </a:schemeClr>
                </a:solidFill>
                <a:latin typeface="Helvetica Neue"/>
                <a:ea typeface="Verdana" pitchFamily="34" charset="0"/>
                <a:cs typeface="Helvetica Neue"/>
              </a:rPr>
              <a:t>1/28/2014 </a:t>
            </a:r>
            <a:r>
              <a:rPr lang="en-US" sz="1000" dirty="0" smtClean="0">
                <a:solidFill>
                  <a:srgbClr val="E46C0A"/>
                </a:solidFill>
                <a:latin typeface="Helvetica Neue"/>
                <a:ea typeface="Verdana" pitchFamily="34" charset="0"/>
                <a:cs typeface="Helvetica Neue"/>
              </a:rPr>
              <a:t>(v2.4) </a:t>
            </a:r>
            <a:r>
              <a:rPr lang="en-US" sz="1000" dirty="0" smtClean="0">
                <a:solidFill>
                  <a:srgbClr val="595959"/>
                </a:solidFill>
                <a:latin typeface="Helvetica Neue"/>
                <a:ea typeface="Verdana" pitchFamily="34" charset="0"/>
                <a:cs typeface="Helvetica Neue"/>
              </a:rPr>
              <a:t>Find the most recent set at: </a:t>
            </a:r>
            <a:r>
              <a:rPr lang="en-US" sz="1000" dirty="0" smtClean="0">
                <a:latin typeface="Helvetica Neue"/>
                <a:ea typeface="Verdana" pitchFamily="34" charset="0"/>
                <a:cs typeface="Helvetica Neue"/>
                <a:hlinkClick r:id="rId2"/>
              </a:rPr>
              <a:t>aws.amazon.com/architecture/icons/</a:t>
            </a:r>
            <a:endParaRPr lang="en-US" sz="1000" dirty="0" smtClean="0">
              <a:latin typeface="Helvetica Neue"/>
              <a:ea typeface="Verdana" pitchFamily="34" charset="0"/>
              <a:cs typeface="Helvetica Neue"/>
            </a:endParaRPr>
          </a:p>
          <a:p>
            <a:endParaRPr lang="en-US" sz="1000" dirty="0" smtClean="0">
              <a:latin typeface="Helvetica Neue"/>
              <a:ea typeface="Verdana" pitchFamily="34" charset="0"/>
              <a:cs typeface="Helvetica Neue"/>
            </a:endParaRPr>
          </a:p>
          <a:p>
            <a:endParaRPr lang="en-US" sz="1000" dirty="0" smtClean="0">
              <a:latin typeface="Helvetica Neue"/>
              <a:ea typeface="Verdana" pitchFamily="34" charset="0"/>
              <a:cs typeface="Helvetica Neue"/>
            </a:endParaRPr>
          </a:p>
          <a:p>
            <a:endParaRPr lang="en-US" sz="1000" dirty="0" smtClean="0">
              <a:latin typeface="Helvetica Neue"/>
              <a:ea typeface="Verdana" pitchFamily="34" charset="0"/>
              <a:cs typeface="Helvetica Neue"/>
            </a:endParaRPr>
          </a:p>
          <a:p>
            <a:endParaRPr lang="en-US" sz="1000" dirty="0">
              <a:latin typeface="Helvetica Neue"/>
              <a:ea typeface="Verdana" pitchFamily="34" charset="0"/>
              <a:cs typeface="Helvetica Neue"/>
            </a:endParaRPr>
          </a:p>
          <a:p>
            <a:r>
              <a:rPr lang="en-US" sz="1100" b="1" dirty="0" smtClean="0">
                <a:latin typeface="Helvetica Neue"/>
                <a:ea typeface="Verdana" pitchFamily="34" charset="0"/>
                <a:cs typeface="Helvetica Neue"/>
              </a:rPr>
              <a:t>Always </a:t>
            </a:r>
            <a:r>
              <a:rPr lang="en-US" sz="1100" b="1" dirty="0">
                <a:latin typeface="Helvetica Neue"/>
                <a:ea typeface="Verdana" pitchFamily="34" charset="0"/>
                <a:cs typeface="Helvetica Neue"/>
              </a:rPr>
              <a:t>use </a:t>
            </a:r>
            <a:r>
              <a:rPr lang="en-US" sz="1100" b="1" dirty="0" smtClean="0">
                <a:latin typeface="Helvetica Neue"/>
                <a:ea typeface="Verdana" pitchFamily="34" charset="0"/>
                <a:cs typeface="Helvetica Neue"/>
              </a:rPr>
              <a:t>icon </a:t>
            </a:r>
            <a:r>
              <a:rPr lang="en-US" sz="1100" b="1" dirty="0">
                <a:latin typeface="Helvetica Neue"/>
                <a:ea typeface="Verdana" pitchFamily="34" charset="0"/>
                <a:cs typeface="Helvetica Neue"/>
              </a:rPr>
              <a:t>labels</a:t>
            </a:r>
            <a:r>
              <a:rPr lang="en-US" sz="1100" dirty="0">
                <a:latin typeface="Helvetica Neue"/>
                <a:ea typeface="Verdana" pitchFamily="34" charset="0"/>
                <a:cs typeface="Helvetica Neue"/>
              </a:rPr>
              <a:t> </a:t>
            </a:r>
            <a:endParaRPr lang="en-US" sz="1100" dirty="0" smtClean="0">
              <a:latin typeface="Helvetica Neue"/>
              <a:ea typeface="Verdana" pitchFamily="34" charset="0"/>
              <a:cs typeface="Helvetica Neue"/>
            </a:endParaRPr>
          </a:p>
          <a:p>
            <a:r>
              <a:rPr lang="en-US" sz="1000" dirty="0" smtClean="0">
                <a:solidFill>
                  <a:schemeClr val="tx1">
                    <a:lumMod val="65000"/>
                    <a:lumOff val="35000"/>
                  </a:schemeClr>
                </a:solidFill>
                <a:latin typeface="Helvetica Neue"/>
                <a:ea typeface="Verdana" pitchFamily="34" charset="0"/>
                <a:cs typeface="Helvetica Neue"/>
              </a:rPr>
              <a:t>Be </a:t>
            </a:r>
            <a:r>
              <a:rPr lang="en-US" sz="1000" dirty="0">
                <a:solidFill>
                  <a:schemeClr val="tx1">
                    <a:lumMod val="65000"/>
                    <a:lumOff val="35000"/>
                  </a:schemeClr>
                </a:solidFill>
                <a:latin typeface="Helvetica Neue"/>
                <a:ea typeface="Verdana" pitchFamily="34" charset="0"/>
                <a:cs typeface="Helvetica Neue"/>
              </a:rPr>
              <a:t>sure to always include a label below the icon or on the group in </a:t>
            </a:r>
            <a:r>
              <a:rPr lang="en-US" sz="1000" dirty="0" smtClean="0">
                <a:solidFill>
                  <a:schemeClr val="tx1">
                    <a:lumMod val="65000"/>
                    <a:lumOff val="35000"/>
                  </a:schemeClr>
                </a:solidFill>
                <a:latin typeface="Helvetica Neue"/>
                <a:ea typeface="Verdana" pitchFamily="34" charset="0"/>
                <a:cs typeface="Helvetica Neue"/>
              </a:rPr>
              <a:t>Arial. </a:t>
            </a:r>
            <a:r>
              <a:rPr lang="en-US" sz="1000" dirty="0">
                <a:solidFill>
                  <a:schemeClr val="tx1">
                    <a:lumMod val="65000"/>
                    <a:lumOff val="35000"/>
                  </a:schemeClr>
                </a:solidFill>
                <a:latin typeface="Helvetica Neue"/>
                <a:ea typeface="Verdana" pitchFamily="34" charset="0"/>
                <a:cs typeface="Helvetica Neue"/>
              </a:rPr>
              <a:t>The only exception is in complex </a:t>
            </a:r>
            <a:r>
              <a:rPr lang="en-US" sz="1000" dirty="0" smtClean="0">
                <a:solidFill>
                  <a:schemeClr val="tx1">
                    <a:lumMod val="65000"/>
                    <a:lumOff val="35000"/>
                  </a:schemeClr>
                </a:solidFill>
                <a:latin typeface="Helvetica Neue"/>
                <a:ea typeface="Verdana" pitchFamily="34" charset="0"/>
                <a:cs typeface="Helvetica Neue"/>
              </a:rPr>
              <a:t>diagrams; </a:t>
            </a:r>
            <a:r>
              <a:rPr lang="en-US" sz="1000" dirty="0">
                <a:solidFill>
                  <a:schemeClr val="tx1">
                    <a:lumMod val="65000"/>
                    <a:lumOff val="35000"/>
                  </a:schemeClr>
                </a:solidFill>
                <a:latin typeface="Helvetica Neue"/>
                <a:ea typeface="Verdana" pitchFamily="34" charset="0"/>
                <a:cs typeface="Helvetica Neue"/>
              </a:rPr>
              <a:t>you have the option to create a key.</a:t>
            </a:r>
          </a:p>
          <a:p>
            <a:r>
              <a:rPr lang="en-US" sz="1000" dirty="0">
                <a:latin typeface="Helvetica Neue"/>
                <a:ea typeface="Verdana" pitchFamily="34" charset="0"/>
                <a:cs typeface="Helvetica Neue"/>
              </a:rPr>
              <a:t> </a:t>
            </a:r>
            <a:endParaRPr lang="en-US" sz="1000" dirty="0" smtClean="0">
              <a:latin typeface="Helvetica Neue"/>
              <a:ea typeface="Verdana" pitchFamily="34" charset="0"/>
              <a:cs typeface="Helvetica Neue"/>
            </a:endParaRPr>
          </a:p>
          <a:p>
            <a:endParaRPr lang="en-US" sz="1000" dirty="0" smtClean="0">
              <a:latin typeface="Helvetica Neue"/>
              <a:ea typeface="Verdana" pitchFamily="34" charset="0"/>
              <a:cs typeface="Helvetica Neue"/>
            </a:endParaRPr>
          </a:p>
          <a:p>
            <a:endParaRPr lang="en-US" sz="1000" dirty="0" smtClean="0">
              <a:latin typeface="Helvetica Neue"/>
              <a:ea typeface="Verdana" pitchFamily="34" charset="0"/>
              <a:cs typeface="Helvetica Neue"/>
            </a:endParaRPr>
          </a:p>
          <a:p>
            <a:endParaRPr lang="en-US" sz="1000" dirty="0">
              <a:latin typeface="Helvetica Neue"/>
              <a:ea typeface="Verdana" pitchFamily="34" charset="0"/>
              <a:cs typeface="Helvetica Neue"/>
            </a:endParaRPr>
          </a:p>
          <a:p>
            <a:r>
              <a:rPr lang="en-US" sz="1100" b="1" dirty="0">
                <a:latin typeface="Helvetica Neue"/>
                <a:ea typeface="Verdana" pitchFamily="34" charset="0"/>
                <a:cs typeface="Helvetica Neue"/>
              </a:rPr>
              <a:t>Non-AWS </a:t>
            </a:r>
            <a:r>
              <a:rPr lang="en-US" sz="1100" b="1" dirty="0" smtClean="0">
                <a:latin typeface="Helvetica Neue"/>
                <a:ea typeface="Verdana" pitchFamily="34" charset="0"/>
                <a:cs typeface="Helvetica Neue"/>
              </a:rPr>
              <a:t>technology</a:t>
            </a:r>
            <a:r>
              <a:rPr lang="en-US" sz="1100" dirty="0" smtClean="0">
                <a:latin typeface="Helvetica Neue"/>
                <a:ea typeface="Verdana" pitchFamily="34" charset="0"/>
                <a:cs typeface="Helvetica Neue"/>
              </a:rPr>
              <a:t> </a:t>
            </a:r>
            <a:r>
              <a:rPr lang="en-US" sz="1000" dirty="0" smtClean="0">
                <a:latin typeface="Helvetica Neue"/>
                <a:ea typeface="Verdana" pitchFamily="34" charset="0"/>
                <a:cs typeface="Helvetica Neue"/>
              </a:rPr>
              <a:t> </a:t>
            </a:r>
          </a:p>
          <a:p>
            <a:r>
              <a:rPr lang="en-US" sz="1000" dirty="0" smtClean="0">
                <a:solidFill>
                  <a:schemeClr val="tx1">
                    <a:lumMod val="65000"/>
                    <a:lumOff val="35000"/>
                  </a:schemeClr>
                </a:solidFill>
                <a:latin typeface="Helvetica Neue"/>
                <a:ea typeface="Verdana" pitchFamily="34" charset="0"/>
                <a:cs typeface="Helvetica Neue"/>
              </a:rPr>
              <a:t>Any </a:t>
            </a:r>
            <a:r>
              <a:rPr lang="en-US" sz="1000" dirty="0">
                <a:solidFill>
                  <a:schemeClr val="tx1">
                    <a:lumMod val="65000"/>
                    <a:lumOff val="35000"/>
                  </a:schemeClr>
                </a:solidFill>
                <a:latin typeface="Helvetica Neue"/>
                <a:ea typeface="Verdana" pitchFamily="34" charset="0"/>
                <a:cs typeface="Helvetica Neue"/>
              </a:rPr>
              <a:t>server or other non-AWS technology in an architecture diagram should be represented with they grey server (see Slide </a:t>
            </a:r>
            <a:r>
              <a:rPr lang="en-US" sz="1000" dirty="0" smtClean="0">
                <a:solidFill>
                  <a:schemeClr val="tx1">
                    <a:lumMod val="65000"/>
                    <a:lumOff val="35000"/>
                  </a:schemeClr>
                </a:solidFill>
                <a:latin typeface="Helvetica Neue"/>
                <a:ea typeface="Verdana" pitchFamily="34" charset="0"/>
                <a:cs typeface="Helvetica Neue"/>
              </a:rPr>
              <a:t>8).</a:t>
            </a:r>
            <a:r>
              <a:rPr lang="en-US" sz="1000" dirty="0">
                <a:solidFill>
                  <a:schemeClr val="tx1">
                    <a:lumMod val="65000"/>
                    <a:lumOff val="35000"/>
                  </a:schemeClr>
                </a:solidFill>
                <a:latin typeface="Helvetica Neue"/>
                <a:ea typeface="Verdana" pitchFamily="34" charset="0"/>
                <a:cs typeface="Helvetica Neue"/>
              </a:rPr>
              <a:t> </a:t>
            </a:r>
          </a:p>
          <a:p>
            <a:endParaRPr lang="en-US" sz="1000" dirty="0">
              <a:latin typeface="Helvetica Neue"/>
              <a:ea typeface="Verdana" pitchFamily="34" charset="0"/>
              <a:cs typeface="Helvetica Neue"/>
            </a:endParaRPr>
          </a:p>
        </p:txBody>
      </p:sp>
      <p:sp>
        <p:nvSpPr>
          <p:cNvPr id="28" name="Rectangle 27"/>
          <p:cNvSpPr/>
          <p:nvPr/>
        </p:nvSpPr>
        <p:spPr>
          <a:xfrm>
            <a:off x="5748771" y="990015"/>
            <a:ext cx="3046202" cy="2723823"/>
          </a:xfrm>
          <a:prstGeom prst="rect">
            <a:avLst/>
          </a:prstGeom>
        </p:spPr>
        <p:txBody>
          <a:bodyPr wrap="square">
            <a:spAutoFit/>
          </a:bodyPr>
          <a:lstStyle/>
          <a:p>
            <a:r>
              <a:rPr lang="en-US" sz="1100" b="1" dirty="0" smtClean="0">
                <a:latin typeface="Helvetica Neue"/>
                <a:ea typeface="Verdana" pitchFamily="34" charset="0"/>
                <a:cs typeface="Helvetica Neue"/>
              </a:rPr>
              <a:t>Creating diagrams</a:t>
            </a:r>
          </a:p>
          <a:p>
            <a:r>
              <a:rPr lang="en-US" sz="1000" dirty="0" smtClean="0">
                <a:solidFill>
                  <a:schemeClr val="tx1">
                    <a:lumMod val="65000"/>
                    <a:lumOff val="35000"/>
                  </a:schemeClr>
                </a:solidFill>
                <a:latin typeface="Helvetica Neue"/>
                <a:ea typeface="Verdana" pitchFamily="34" charset="0"/>
                <a:cs typeface="Helvetica Neue"/>
              </a:rPr>
              <a:t>Try to use direct lines (rather than ‘</a:t>
            </a:r>
            <a:r>
              <a:rPr lang="en-US" sz="1000" dirty="0" err="1" smtClean="0">
                <a:solidFill>
                  <a:schemeClr val="tx1">
                    <a:lumMod val="65000"/>
                    <a:lumOff val="35000"/>
                  </a:schemeClr>
                </a:solidFill>
                <a:latin typeface="Helvetica Neue"/>
                <a:ea typeface="Verdana" pitchFamily="34" charset="0"/>
                <a:cs typeface="Helvetica Neue"/>
              </a:rPr>
              <a:t>criss-cross</a:t>
            </a:r>
            <a:r>
              <a:rPr lang="en-US" sz="1000" dirty="0" smtClean="0">
                <a:solidFill>
                  <a:schemeClr val="tx1">
                    <a:lumMod val="65000"/>
                    <a:lumOff val="35000"/>
                  </a:schemeClr>
                </a:solidFill>
                <a:latin typeface="Helvetica Neue"/>
                <a:ea typeface="Verdana" pitchFamily="34" charset="0"/>
                <a:cs typeface="Helvetica Neue"/>
              </a:rPr>
              <a:t>’), use adequate whitespace, and remember to label all icons.</a:t>
            </a:r>
          </a:p>
          <a:p>
            <a:endParaRPr lang="en-US" sz="1000" b="1" dirty="0" smtClean="0">
              <a:latin typeface="Helvetica Neue"/>
              <a:ea typeface="Verdana" pitchFamily="34" charset="0"/>
              <a:cs typeface="Helvetica Neue"/>
            </a:endParaRPr>
          </a:p>
          <a:p>
            <a:endParaRPr lang="en-US" sz="1000" b="1" dirty="0" smtClean="0">
              <a:latin typeface="Helvetica Neue"/>
              <a:ea typeface="Verdana" pitchFamily="34" charset="0"/>
              <a:cs typeface="Helvetica Neue"/>
            </a:endParaRPr>
          </a:p>
          <a:p>
            <a:endParaRPr lang="en-US" sz="1000" b="1" dirty="0" smtClean="0">
              <a:latin typeface="Helvetica Neue"/>
              <a:ea typeface="Verdana" pitchFamily="34" charset="0"/>
              <a:cs typeface="Helvetica Neue"/>
            </a:endParaRPr>
          </a:p>
          <a:p>
            <a:endParaRPr lang="en-US" sz="1000" b="1" dirty="0">
              <a:latin typeface="Helvetica Neue"/>
              <a:ea typeface="Verdana" pitchFamily="34" charset="0"/>
              <a:cs typeface="Helvetica Neue"/>
            </a:endParaRPr>
          </a:p>
          <a:p>
            <a:endParaRPr lang="en-US" sz="1000" b="1" dirty="0" smtClean="0">
              <a:latin typeface="Helvetica Neue"/>
              <a:ea typeface="Verdana" pitchFamily="34" charset="0"/>
              <a:cs typeface="Helvetica Neue"/>
            </a:endParaRPr>
          </a:p>
          <a:p>
            <a:r>
              <a:rPr lang="en-US" sz="1100" b="1" dirty="0" smtClean="0">
                <a:latin typeface="Helvetica Neue"/>
                <a:ea typeface="Verdana" pitchFamily="34" charset="0"/>
                <a:cs typeface="Helvetica Neue"/>
              </a:rPr>
              <a:t>Product icons </a:t>
            </a:r>
            <a:endParaRPr lang="en-US" sz="1100" dirty="0">
              <a:latin typeface="Helvetica Neue"/>
              <a:ea typeface="Verdana" pitchFamily="34" charset="0"/>
              <a:cs typeface="Helvetica Neue"/>
            </a:endParaRPr>
          </a:p>
          <a:p>
            <a:r>
              <a:rPr lang="en-US" sz="1000" dirty="0" smtClean="0">
                <a:solidFill>
                  <a:schemeClr val="tx1">
                    <a:lumMod val="65000"/>
                    <a:lumOff val="35000"/>
                  </a:schemeClr>
                </a:solidFill>
                <a:latin typeface="Helvetica Neue"/>
                <a:ea typeface="Verdana" pitchFamily="34" charset="0"/>
                <a:cs typeface="Helvetica Neue"/>
              </a:rPr>
              <a:t>The first icon in most service sets is a product icon. This should be used to represent the service on a more general level when you will not be going into as much depth.</a:t>
            </a:r>
            <a:endParaRPr lang="en-US" sz="1000" b="1" dirty="0" smtClean="0">
              <a:solidFill>
                <a:schemeClr val="tx1">
                  <a:lumMod val="65000"/>
                  <a:lumOff val="35000"/>
                </a:schemeClr>
              </a:solidFill>
              <a:latin typeface="Helvetica Neue"/>
              <a:ea typeface="Verdana" pitchFamily="34" charset="0"/>
              <a:cs typeface="Helvetica Neue"/>
            </a:endParaRPr>
          </a:p>
          <a:p>
            <a:endParaRPr lang="en-US" sz="1000" b="1" dirty="0" smtClean="0">
              <a:latin typeface="Helvetica Neue"/>
              <a:ea typeface="Verdana" pitchFamily="34" charset="0"/>
              <a:cs typeface="Helvetica Neue"/>
            </a:endParaRPr>
          </a:p>
          <a:p>
            <a:r>
              <a:rPr lang="en-US" sz="1000" dirty="0" smtClean="0">
                <a:latin typeface="Helvetica Neue"/>
                <a:ea typeface="Verdana" pitchFamily="34" charset="0"/>
                <a:cs typeface="Helvetica Neue"/>
              </a:rPr>
              <a:t> </a:t>
            </a:r>
          </a:p>
          <a:p>
            <a:endParaRPr lang="en-US" sz="1000" dirty="0" smtClean="0">
              <a:latin typeface="Helvetica Neue"/>
              <a:ea typeface="Verdana" pitchFamily="34" charset="0"/>
              <a:cs typeface="Helvetica Neue"/>
            </a:endParaRPr>
          </a:p>
        </p:txBody>
      </p:sp>
      <p:pic>
        <p:nvPicPr>
          <p:cNvPr id="2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9655" y="796588"/>
            <a:ext cx="1012079" cy="1206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29"/>
          <p:cNvPicPr>
            <a:picLocks noChangeAspect="1"/>
          </p:cNvPicPr>
          <p:nvPr/>
        </p:nvPicPr>
        <p:blipFill>
          <a:blip r:embed="rId4"/>
          <a:stretch>
            <a:fillRect/>
          </a:stretch>
        </p:blipFill>
        <p:spPr>
          <a:xfrm>
            <a:off x="375098" y="2320901"/>
            <a:ext cx="622300" cy="711200"/>
          </a:xfrm>
          <a:prstGeom prst="rect">
            <a:avLst/>
          </a:prstGeom>
        </p:spPr>
      </p:pic>
      <p:pic>
        <p:nvPicPr>
          <p:cNvPr id="31" name="Picture 30"/>
          <p:cNvPicPr>
            <a:picLocks noChangeAspect="1"/>
          </p:cNvPicPr>
          <p:nvPr/>
        </p:nvPicPr>
        <p:blipFill>
          <a:blip r:embed="rId5"/>
          <a:stretch>
            <a:fillRect/>
          </a:stretch>
        </p:blipFill>
        <p:spPr>
          <a:xfrm>
            <a:off x="534244" y="3671463"/>
            <a:ext cx="397614" cy="543083"/>
          </a:xfrm>
          <a:prstGeom prst="rect">
            <a:avLst/>
          </a:prstGeom>
        </p:spPr>
      </p:pic>
      <p:sp>
        <p:nvSpPr>
          <p:cNvPr id="32" name="TextBox 31"/>
          <p:cNvSpPr txBox="1"/>
          <p:nvPr/>
        </p:nvSpPr>
        <p:spPr>
          <a:xfrm>
            <a:off x="261733" y="4225892"/>
            <a:ext cx="914556" cy="400110"/>
          </a:xfrm>
          <a:prstGeom prst="rect">
            <a:avLst/>
          </a:prstGeom>
          <a:noFill/>
        </p:spPr>
        <p:txBody>
          <a:bodyPr wrap="square" rtlCol="0">
            <a:spAutoFit/>
          </a:bodyPr>
          <a:lstStyle/>
          <a:p>
            <a:pPr algn="ctr"/>
            <a:r>
              <a:rPr lang="en-US" sz="1000" dirty="0" smtClean="0">
                <a:latin typeface="Arial"/>
                <a:cs typeface="Arial"/>
              </a:rPr>
              <a:t>traditional server</a:t>
            </a:r>
            <a:endParaRPr lang="en-US" sz="1000" dirty="0">
              <a:latin typeface="Arial"/>
              <a:cs typeface="Arial"/>
            </a:endParaRPr>
          </a:p>
        </p:txBody>
      </p:sp>
      <p:pic>
        <p:nvPicPr>
          <p:cNvPr id="33" name="Picture 32"/>
          <p:cNvPicPr>
            <a:picLocks noChangeAspect="1"/>
          </p:cNvPicPr>
          <p:nvPr/>
        </p:nvPicPr>
        <p:blipFill>
          <a:blip r:embed="rId6"/>
          <a:stretch>
            <a:fillRect/>
          </a:stretch>
        </p:blipFill>
        <p:spPr>
          <a:xfrm>
            <a:off x="4730740" y="2340334"/>
            <a:ext cx="609600" cy="723900"/>
          </a:xfrm>
          <a:prstGeom prst="rect">
            <a:avLst/>
          </a:prstGeom>
        </p:spPr>
      </p:pic>
      <p:sp>
        <p:nvSpPr>
          <p:cNvPr id="34" name="TextBox 33"/>
          <p:cNvSpPr txBox="1"/>
          <p:nvPr/>
        </p:nvSpPr>
        <p:spPr>
          <a:xfrm>
            <a:off x="4528804" y="3065310"/>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nvGrpSpPr>
          <p:cNvPr id="35" name="Group 34"/>
          <p:cNvGrpSpPr/>
          <p:nvPr/>
        </p:nvGrpSpPr>
        <p:grpSpPr>
          <a:xfrm>
            <a:off x="521175" y="1151801"/>
            <a:ext cx="532619" cy="549534"/>
            <a:chOff x="529759" y="2679701"/>
            <a:chExt cx="532619" cy="549534"/>
          </a:xfrm>
        </p:grpSpPr>
        <p:pic>
          <p:nvPicPr>
            <p:cNvPr id="36" name="Picture 35"/>
            <p:cNvPicPr>
              <a:picLocks noChangeAspect="1"/>
            </p:cNvPicPr>
            <p:nvPr/>
          </p:nvPicPr>
          <p:blipFill>
            <a:blip r:embed="rId7"/>
            <a:stretch>
              <a:fillRect/>
            </a:stretch>
          </p:blipFill>
          <p:spPr>
            <a:xfrm>
              <a:off x="566180" y="2721235"/>
              <a:ext cx="457200" cy="508000"/>
            </a:xfrm>
            <a:prstGeom prst="rect">
              <a:avLst/>
            </a:prstGeom>
          </p:spPr>
        </p:pic>
        <p:sp>
          <p:nvSpPr>
            <p:cNvPr id="37" name="TextBox 36"/>
            <p:cNvSpPr txBox="1"/>
            <p:nvPr/>
          </p:nvSpPr>
          <p:spPr>
            <a:xfrm>
              <a:off x="544509" y="2847751"/>
              <a:ext cx="504370" cy="369332"/>
            </a:xfrm>
            <a:prstGeom prst="rect">
              <a:avLst/>
            </a:prstGeom>
            <a:noFill/>
          </p:spPr>
          <p:txBody>
            <a:bodyPr wrap="square" rtlCol="0">
              <a:spAutoFit/>
            </a:bodyPr>
            <a:lstStyle/>
            <a:p>
              <a:pPr algn="ctr"/>
              <a:r>
                <a:rPr lang="en-US" dirty="0" smtClean="0"/>
                <a:t>18</a:t>
              </a:r>
              <a:endParaRPr lang="en-US" dirty="0"/>
            </a:p>
          </p:txBody>
        </p:sp>
        <p:sp>
          <p:nvSpPr>
            <p:cNvPr id="38" name="TextBox 37"/>
            <p:cNvSpPr txBox="1"/>
            <p:nvPr/>
          </p:nvSpPr>
          <p:spPr>
            <a:xfrm>
              <a:off x="529759" y="2679701"/>
              <a:ext cx="532619" cy="230832"/>
            </a:xfrm>
            <a:prstGeom prst="rect">
              <a:avLst/>
            </a:prstGeom>
            <a:noFill/>
          </p:spPr>
          <p:txBody>
            <a:bodyPr wrap="square" rtlCol="0">
              <a:spAutoFit/>
            </a:bodyPr>
            <a:lstStyle/>
            <a:p>
              <a:pPr algn="ctr"/>
              <a:r>
                <a:rPr lang="en-US" sz="900" b="1" dirty="0" smtClean="0">
                  <a:solidFill>
                    <a:schemeClr val="bg1"/>
                  </a:solidFill>
                </a:rPr>
                <a:t>May</a:t>
              </a:r>
              <a:endParaRPr lang="en-US" sz="900" b="1" dirty="0">
                <a:solidFill>
                  <a:schemeClr val="bg1"/>
                </a:solidFill>
              </a:endParaRPr>
            </a:p>
          </p:txBody>
        </p:sp>
      </p:grpSp>
      <p:sp>
        <p:nvSpPr>
          <p:cNvPr id="51" name="TextBox 50"/>
          <p:cNvSpPr txBox="1"/>
          <p:nvPr/>
        </p:nvSpPr>
        <p:spPr>
          <a:xfrm>
            <a:off x="471567" y="3081495"/>
            <a:ext cx="470978" cy="154602"/>
          </a:xfrm>
          <a:prstGeom prst="rect">
            <a:avLst/>
          </a:prstGeom>
          <a:noFill/>
        </p:spPr>
        <p:txBody>
          <a:bodyPr wrap="square" lIns="0" tIns="0" rIns="0" bIns="0" rtlCol="0">
            <a:spAutoFit/>
          </a:bodyPr>
          <a:lstStyle/>
          <a:p>
            <a:pPr algn="ctr"/>
            <a:r>
              <a:rPr lang="en-US" sz="1000" dirty="0" smtClean="0"/>
              <a:t>cluster</a:t>
            </a:r>
            <a:endParaRPr lang="en-US" sz="1000" dirty="0"/>
          </a:p>
        </p:txBody>
      </p:sp>
    </p:spTree>
    <p:extLst>
      <p:ext uri="{BB962C8B-B14F-4D97-AF65-F5344CB8AC3E}">
        <p14:creationId xmlns:p14="http://schemas.microsoft.com/office/powerpoint/2010/main" val="2286650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36789" y="114936"/>
            <a:ext cx="8205304" cy="857250"/>
          </a:xfrm>
        </p:spPr>
        <p:txBody>
          <a:bodyPr/>
          <a:lstStyle/>
          <a:p>
            <a:r>
              <a:rPr lang="en-US" dirty="0" smtClean="0"/>
              <a:t>Administration &amp; Security</a:t>
            </a:r>
            <a:endParaRPr lang="en-US" dirty="0"/>
          </a:p>
        </p:txBody>
      </p:sp>
      <p:sp>
        <p:nvSpPr>
          <p:cNvPr id="4" name="TextBox 3"/>
          <p:cNvSpPr txBox="1"/>
          <p:nvPr/>
        </p:nvSpPr>
        <p:spPr>
          <a:xfrm>
            <a:off x="376886" y="906180"/>
            <a:ext cx="4057478"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Directory Service</a:t>
            </a:r>
            <a:endParaRPr lang="en-US" sz="1600" dirty="0">
              <a:solidFill>
                <a:srgbClr val="7F7F7F"/>
              </a:solidFill>
              <a:latin typeface="Helvetica Neue"/>
              <a:cs typeface="Helvetica Neue"/>
            </a:endParaRPr>
          </a:p>
        </p:txBody>
      </p:sp>
      <p:sp>
        <p:nvSpPr>
          <p:cNvPr id="5" name="TextBox 4"/>
          <p:cNvSpPr txBox="1"/>
          <p:nvPr/>
        </p:nvSpPr>
        <p:spPr>
          <a:xfrm>
            <a:off x="690580" y="1979013"/>
            <a:ext cx="847076" cy="307777"/>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AWS Directory Service</a:t>
            </a:r>
          </a:p>
        </p:txBody>
      </p:sp>
      <p:sp>
        <p:nvSpPr>
          <p:cNvPr id="8" name="TextBox 7"/>
          <p:cNvSpPr txBox="1"/>
          <p:nvPr/>
        </p:nvSpPr>
        <p:spPr>
          <a:xfrm>
            <a:off x="376886" y="2714385"/>
            <a:ext cx="4057478"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Trusted Advisor</a:t>
            </a:r>
            <a:endParaRPr lang="en-US" sz="1600" dirty="0">
              <a:solidFill>
                <a:srgbClr val="7F7F7F"/>
              </a:solidFill>
              <a:latin typeface="Helvetica Neue"/>
              <a:cs typeface="Helvetica Neue"/>
            </a:endParaRPr>
          </a:p>
        </p:txBody>
      </p:sp>
      <p:sp>
        <p:nvSpPr>
          <p:cNvPr id="9" name="TextBox 8"/>
          <p:cNvSpPr txBox="1"/>
          <p:nvPr/>
        </p:nvSpPr>
        <p:spPr>
          <a:xfrm>
            <a:off x="690580" y="3731615"/>
            <a:ext cx="934334" cy="307777"/>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AWS Trusted Advisor</a:t>
            </a:r>
          </a:p>
        </p:txBody>
      </p:sp>
      <p:sp>
        <p:nvSpPr>
          <p:cNvPr id="12" name="TextBox 11"/>
          <p:cNvSpPr txBox="1"/>
          <p:nvPr/>
        </p:nvSpPr>
        <p:spPr>
          <a:xfrm>
            <a:off x="3482891" y="906180"/>
            <a:ext cx="4057478"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a:t>
            </a:r>
            <a:r>
              <a:rPr lang="en-US" sz="1600" dirty="0" err="1" smtClean="0">
                <a:solidFill>
                  <a:srgbClr val="7F7F7F"/>
                </a:solidFill>
                <a:latin typeface="Helvetica Neue"/>
                <a:cs typeface="Helvetica Neue"/>
              </a:rPr>
              <a:t>Config</a:t>
            </a:r>
            <a:endParaRPr lang="en-US" sz="1600" dirty="0">
              <a:solidFill>
                <a:srgbClr val="7F7F7F"/>
              </a:solidFill>
              <a:latin typeface="Helvetica Neue"/>
              <a:cs typeface="Helvetica Neue"/>
            </a:endParaRPr>
          </a:p>
        </p:txBody>
      </p:sp>
      <p:sp>
        <p:nvSpPr>
          <p:cNvPr id="13" name="TextBox 12"/>
          <p:cNvSpPr txBox="1"/>
          <p:nvPr/>
        </p:nvSpPr>
        <p:spPr>
          <a:xfrm>
            <a:off x="3474157" y="1971716"/>
            <a:ext cx="847076" cy="307777"/>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AWS </a:t>
            </a:r>
            <a:br>
              <a:rPr lang="en-US" dirty="0"/>
            </a:br>
            <a:r>
              <a:rPr lang="en-US" dirty="0" err="1"/>
              <a:t>Config</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03" y="1194086"/>
            <a:ext cx="768242" cy="76824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55" y="2920165"/>
            <a:ext cx="921093" cy="921093"/>
          </a:xfrm>
          <a:prstGeom prst="rect">
            <a:avLst/>
          </a:prstGeom>
          <a:noFill/>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02" y="1197707"/>
            <a:ext cx="780187" cy="780187"/>
          </a:xfrm>
          <a:prstGeom prst="rect">
            <a:avLst/>
          </a:prstGeom>
        </p:spPr>
      </p:pic>
      <p:sp>
        <p:nvSpPr>
          <p:cNvPr id="19" name="TextBox 18"/>
          <p:cNvSpPr txBox="1"/>
          <p:nvPr/>
        </p:nvSpPr>
        <p:spPr>
          <a:xfrm>
            <a:off x="3420795" y="2636127"/>
            <a:ext cx="2208334" cy="338554"/>
          </a:xfrm>
          <a:prstGeom prst="rect">
            <a:avLst/>
          </a:prstGeom>
          <a:noFill/>
        </p:spPr>
        <p:txBody>
          <a:bodyPr wrap="square" rtlCol="0">
            <a:spAutoFit/>
          </a:bodyPr>
          <a:lstStyle/>
          <a:p>
            <a:pPr algn="ctr"/>
            <a:r>
              <a:rPr lang="en-US" sz="1600" dirty="0" smtClean="0">
                <a:solidFill>
                  <a:srgbClr val="7F7F7F"/>
                </a:solidFill>
                <a:latin typeface="Helvetica Neue"/>
                <a:cs typeface="Helvetica Neue"/>
              </a:rPr>
              <a:t>Amazon </a:t>
            </a:r>
            <a:r>
              <a:rPr lang="en-US" sz="1600" dirty="0" err="1" smtClean="0">
                <a:solidFill>
                  <a:srgbClr val="7F7F7F"/>
                </a:solidFill>
                <a:latin typeface="Helvetica Neue"/>
                <a:cs typeface="Helvetica Neue"/>
              </a:rPr>
              <a:t>CloudWatch</a:t>
            </a:r>
            <a:endParaRPr lang="en-US" sz="1600" dirty="0">
              <a:solidFill>
                <a:srgbClr val="7F7F7F"/>
              </a:solidFill>
              <a:latin typeface="Helvetica Neue"/>
              <a:cs typeface="Helvetica Neue"/>
            </a:endParaRPr>
          </a:p>
        </p:txBody>
      </p:sp>
      <p:pic>
        <p:nvPicPr>
          <p:cNvPr id="20" name="Picture 19" descr="CloudWat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075" y="3033375"/>
            <a:ext cx="731520" cy="731520"/>
          </a:xfrm>
          <a:prstGeom prst="rect">
            <a:avLst/>
          </a:prstGeom>
        </p:spPr>
      </p:pic>
      <p:pic>
        <p:nvPicPr>
          <p:cNvPr id="21" name="Picture 20" descr="CloudWatch-Alar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5650" y="3033375"/>
            <a:ext cx="731520" cy="731520"/>
          </a:xfrm>
          <a:prstGeom prst="rect">
            <a:avLst/>
          </a:prstGeom>
        </p:spPr>
      </p:pic>
      <p:sp>
        <p:nvSpPr>
          <p:cNvPr id="22" name="TextBox 21"/>
          <p:cNvSpPr txBox="1"/>
          <p:nvPr/>
        </p:nvSpPr>
        <p:spPr>
          <a:xfrm>
            <a:off x="3622755" y="3918243"/>
            <a:ext cx="788160" cy="153888"/>
          </a:xfrm>
          <a:prstGeom prst="rect">
            <a:avLst/>
          </a:prstGeom>
          <a:noFill/>
        </p:spPr>
        <p:txBody>
          <a:bodyPr wrap="square" lIns="0" tIns="0" rIns="0" bIns="0" rtlCol="0">
            <a:spAutoFit/>
          </a:bodyPr>
          <a:lstStyle/>
          <a:p>
            <a:pPr algn="ctr"/>
            <a:r>
              <a:rPr lang="en-US" sz="1000" dirty="0" err="1" smtClean="0">
                <a:latin typeface="Helvetica Neue"/>
                <a:cs typeface="Helvetica Neue"/>
              </a:rPr>
              <a:t>CloudWatch</a:t>
            </a:r>
            <a:endParaRPr lang="en-US" sz="1000" dirty="0">
              <a:latin typeface="Helvetica Neue"/>
              <a:cs typeface="Helvetica Neue"/>
            </a:endParaRPr>
          </a:p>
        </p:txBody>
      </p:sp>
      <p:sp>
        <p:nvSpPr>
          <p:cNvPr id="23" name="TextBox 22"/>
          <p:cNvSpPr txBox="1"/>
          <p:nvPr/>
        </p:nvSpPr>
        <p:spPr>
          <a:xfrm>
            <a:off x="4845317" y="3918243"/>
            <a:ext cx="432186" cy="153888"/>
          </a:xfrm>
          <a:prstGeom prst="rect">
            <a:avLst/>
          </a:prstGeom>
          <a:noFill/>
        </p:spPr>
        <p:txBody>
          <a:bodyPr wrap="square" lIns="0" tIns="0" rIns="0" bIns="0" rtlCol="0">
            <a:spAutoFit/>
          </a:bodyPr>
          <a:lstStyle/>
          <a:p>
            <a:pPr algn="ctr"/>
            <a:r>
              <a:rPr lang="en-US" sz="1000" dirty="0" smtClean="0">
                <a:latin typeface="Helvetica Neue"/>
                <a:cs typeface="Helvetica Neue"/>
              </a:rPr>
              <a:t>alarm</a:t>
            </a:r>
            <a:endParaRPr lang="en-US" sz="1000" dirty="0">
              <a:latin typeface="Helvetica Neue"/>
              <a:cs typeface="Helvetica Neue"/>
            </a:endParaRPr>
          </a:p>
        </p:txBody>
      </p:sp>
      <p:sp>
        <p:nvSpPr>
          <p:cNvPr id="24" name="TextBox 23"/>
          <p:cNvSpPr txBox="1"/>
          <p:nvPr/>
        </p:nvSpPr>
        <p:spPr>
          <a:xfrm>
            <a:off x="6313554" y="932381"/>
            <a:ext cx="1659304" cy="338554"/>
          </a:xfrm>
          <a:prstGeom prst="rect">
            <a:avLst/>
          </a:prstGeom>
          <a:noFill/>
        </p:spPr>
        <p:txBody>
          <a:bodyPr wrap="square" rtlCol="0">
            <a:spAutoFit/>
          </a:bodyPr>
          <a:lstStyle/>
          <a:p>
            <a:r>
              <a:rPr lang="en-US" sz="1600" dirty="0" smtClean="0">
                <a:solidFill>
                  <a:schemeClr val="bg1">
                    <a:lumMod val="50000"/>
                  </a:schemeClr>
                </a:solidFill>
                <a:latin typeface="Helvetica Neue"/>
                <a:cs typeface="Helvetica Neue"/>
              </a:rPr>
              <a:t>AWS </a:t>
            </a:r>
            <a:r>
              <a:rPr lang="en-US" sz="1600" dirty="0" err="1" smtClean="0">
                <a:solidFill>
                  <a:schemeClr val="bg1">
                    <a:lumMod val="50000"/>
                  </a:schemeClr>
                </a:solidFill>
                <a:latin typeface="Helvetica Neue"/>
                <a:cs typeface="Helvetica Neue"/>
              </a:rPr>
              <a:t>CloudTrail</a:t>
            </a:r>
            <a:endParaRPr lang="en-US" sz="1600" dirty="0">
              <a:solidFill>
                <a:schemeClr val="bg1">
                  <a:lumMod val="50000"/>
                </a:schemeClr>
              </a:solidFill>
              <a:latin typeface="Helvetica Neue"/>
              <a:cs typeface="Helvetica Neue"/>
            </a:endParaRPr>
          </a:p>
        </p:txBody>
      </p:sp>
      <p:sp>
        <p:nvSpPr>
          <p:cNvPr id="25" name="TextBox 24"/>
          <p:cNvSpPr txBox="1"/>
          <p:nvPr/>
        </p:nvSpPr>
        <p:spPr>
          <a:xfrm>
            <a:off x="6578853" y="2035978"/>
            <a:ext cx="967454" cy="153888"/>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AWS </a:t>
            </a:r>
            <a:r>
              <a:rPr lang="en-US" dirty="0" err="1"/>
              <a:t>CloudTrail</a:t>
            </a:r>
            <a:endParaRPr lang="en-US" dirty="0"/>
          </a:p>
        </p:txBody>
      </p:sp>
      <p:pic>
        <p:nvPicPr>
          <p:cNvPr id="26" name="Picture 25" descr="CloudTrail.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316" y="1299306"/>
            <a:ext cx="558528" cy="670233"/>
          </a:xfrm>
          <a:prstGeom prst="rect">
            <a:avLst/>
          </a:prstGeom>
        </p:spPr>
      </p:pic>
    </p:spTree>
    <p:extLst>
      <p:ext uri="{BB962C8B-B14F-4D97-AF65-F5344CB8AC3E}">
        <p14:creationId xmlns:p14="http://schemas.microsoft.com/office/powerpoint/2010/main" val="331528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Administration &amp; Security</a:t>
            </a:r>
            <a:endParaRPr lang="en-US" dirty="0"/>
          </a:p>
        </p:txBody>
      </p:sp>
      <p:sp>
        <p:nvSpPr>
          <p:cNvPr id="3" name="TextBox 2"/>
          <p:cNvSpPr txBox="1"/>
          <p:nvPr/>
        </p:nvSpPr>
        <p:spPr>
          <a:xfrm>
            <a:off x="268190" y="737075"/>
            <a:ext cx="3984258" cy="338554"/>
          </a:xfrm>
          <a:prstGeom prst="rect">
            <a:avLst/>
          </a:prstGeom>
          <a:noFill/>
        </p:spPr>
        <p:txBody>
          <a:bodyPr wrap="square" rtlCol="0">
            <a:spAutoFit/>
          </a:bodyPr>
          <a:lstStyle/>
          <a:p>
            <a:r>
              <a:rPr lang="en-US" sz="1600" dirty="0">
                <a:solidFill>
                  <a:srgbClr val="7F7F7F"/>
                </a:solidFill>
                <a:latin typeface="Helvetica Neue"/>
                <a:cs typeface="Helvetica Neue"/>
              </a:rPr>
              <a:t>AWS Identity and </a:t>
            </a:r>
            <a:r>
              <a:rPr lang="en-US" sz="1600" dirty="0" smtClean="0">
                <a:solidFill>
                  <a:srgbClr val="7F7F7F"/>
                </a:solidFill>
                <a:latin typeface="Helvetica Neue"/>
                <a:cs typeface="Helvetica Neue"/>
              </a:rPr>
              <a:t>Access Management</a:t>
            </a:r>
            <a:endParaRPr lang="en-US" sz="1600" dirty="0">
              <a:solidFill>
                <a:srgbClr val="7F7F7F"/>
              </a:solidFill>
              <a:latin typeface="Helvetica Neue"/>
              <a:cs typeface="Helvetica Neue"/>
            </a:endParaRPr>
          </a:p>
        </p:txBody>
      </p:sp>
      <p:pic>
        <p:nvPicPr>
          <p:cNvPr id="4" name="Picture 3" descr="I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71" y="1300034"/>
            <a:ext cx="731520" cy="731520"/>
          </a:xfrm>
          <a:prstGeom prst="rect">
            <a:avLst/>
          </a:prstGeom>
        </p:spPr>
      </p:pic>
      <p:sp>
        <p:nvSpPr>
          <p:cNvPr id="5" name="TextBox 4"/>
          <p:cNvSpPr txBox="1"/>
          <p:nvPr/>
        </p:nvSpPr>
        <p:spPr>
          <a:xfrm>
            <a:off x="494807" y="2169138"/>
            <a:ext cx="415448" cy="153888"/>
          </a:xfrm>
          <a:prstGeom prst="rect">
            <a:avLst/>
          </a:prstGeom>
          <a:noFill/>
        </p:spPr>
        <p:txBody>
          <a:bodyPr wrap="square" lIns="0" tIns="0" rIns="0" bIns="0" rtlCol="0">
            <a:spAutoFit/>
          </a:bodyPr>
          <a:lstStyle/>
          <a:p>
            <a:pPr algn="ctr"/>
            <a:r>
              <a:rPr lang="en-US" sz="1000" dirty="0" smtClean="0">
                <a:latin typeface="Helvetica Neue"/>
                <a:cs typeface="Helvetica Neue"/>
              </a:rPr>
              <a:t>IAM</a:t>
            </a:r>
            <a:endParaRPr lang="en-US" sz="1000" dirty="0">
              <a:latin typeface="Helvetica Neue"/>
              <a:cs typeface="Helvetica Neue"/>
            </a:endParaRPr>
          </a:p>
        </p:txBody>
      </p:sp>
      <p:pic>
        <p:nvPicPr>
          <p:cNvPr id="6" name="Picture 5" descr="IAM-Add-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525" y="1267251"/>
            <a:ext cx="731520" cy="731520"/>
          </a:xfrm>
          <a:prstGeom prst="rect">
            <a:avLst/>
          </a:prstGeom>
        </p:spPr>
      </p:pic>
      <p:sp>
        <p:nvSpPr>
          <p:cNvPr id="7" name="TextBox 6"/>
          <p:cNvSpPr txBox="1"/>
          <p:nvPr/>
        </p:nvSpPr>
        <p:spPr>
          <a:xfrm>
            <a:off x="1349649" y="2169138"/>
            <a:ext cx="759272" cy="153888"/>
          </a:xfrm>
          <a:prstGeom prst="rect">
            <a:avLst/>
          </a:prstGeom>
          <a:noFill/>
        </p:spPr>
        <p:txBody>
          <a:bodyPr wrap="square" lIns="0" tIns="0" rIns="0" bIns="0" rtlCol="0">
            <a:spAutoFit/>
          </a:bodyPr>
          <a:lstStyle/>
          <a:p>
            <a:pPr algn="ctr"/>
            <a:r>
              <a:rPr lang="en-US" sz="1000" dirty="0" smtClean="0">
                <a:latin typeface="Helvetica Neue"/>
                <a:cs typeface="Helvetica Neue"/>
              </a:rPr>
              <a:t>IAM add-on</a:t>
            </a:r>
            <a:endParaRPr lang="en-US" sz="1000" dirty="0">
              <a:latin typeface="Helvetica Neue"/>
              <a:cs typeface="Helvetica Neue"/>
            </a:endParaRPr>
          </a:p>
        </p:txBody>
      </p:sp>
      <p:pic>
        <p:nvPicPr>
          <p:cNvPr id="8" name="Picture 7" descr="IAM-Security-Token-Servi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287" y="1267251"/>
            <a:ext cx="731520" cy="731520"/>
          </a:xfrm>
          <a:prstGeom prst="rect">
            <a:avLst/>
          </a:prstGeom>
        </p:spPr>
      </p:pic>
      <p:sp>
        <p:nvSpPr>
          <p:cNvPr id="9" name="TextBox 8"/>
          <p:cNvSpPr txBox="1"/>
          <p:nvPr/>
        </p:nvSpPr>
        <p:spPr>
          <a:xfrm>
            <a:off x="2458357" y="2155690"/>
            <a:ext cx="1043214" cy="307777"/>
          </a:xfrm>
          <a:prstGeom prst="rect">
            <a:avLst/>
          </a:prstGeom>
          <a:noFill/>
        </p:spPr>
        <p:txBody>
          <a:bodyPr wrap="square" lIns="0" tIns="0" rIns="0" bIns="0" rtlCol="0">
            <a:spAutoFit/>
          </a:bodyPr>
          <a:lstStyle/>
          <a:p>
            <a:pPr algn="ctr"/>
            <a:r>
              <a:rPr lang="en-US" sz="1000" dirty="0" smtClean="0">
                <a:latin typeface="Helvetica Neue"/>
                <a:cs typeface="Helvetica Neue"/>
              </a:rPr>
              <a:t>AWS Security Token Service</a:t>
            </a:r>
            <a:endParaRPr lang="en-US" sz="1000" dirty="0">
              <a:latin typeface="Helvetica Neue"/>
              <a:cs typeface="Helvetica Neue"/>
            </a:endParaRPr>
          </a:p>
        </p:txBody>
      </p:sp>
      <p:pic>
        <p:nvPicPr>
          <p:cNvPr id="10" name="Picture 9" descr="data-enc-k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049" y="1279666"/>
            <a:ext cx="540772" cy="706691"/>
          </a:xfrm>
          <a:prstGeom prst="rect">
            <a:avLst/>
          </a:prstGeom>
        </p:spPr>
      </p:pic>
      <p:pic>
        <p:nvPicPr>
          <p:cNvPr id="11" name="Picture 10" descr="encrypted dat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1063" y="1297380"/>
            <a:ext cx="537646" cy="671262"/>
          </a:xfrm>
          <a:prstGeom prst="rect">
            <a:avLst/>
          </a:prstGeom>
        </p:spPr>
      </p:pic>
      <p:pic>
        <p:nvPicPr>
          <p:cNvPr id="12" name="Picture 11" descr="permiss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9951" y="1330960"/>
            <a:ext cx="525392" cy="653266"/>
          </a:xfrm>
          <a:prstGeom prst="rect">
            <a:avLst/>
          </a:prstGeom>
        </p:spPr>
      </p:pic>
      <p:pic>
        <p:nvPicPr>
          <p:cNvPr id="13" name="Picture 12" descr="short-term-credentia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9248" y="3132342"/>
            <a:ext cx="763817" cy="622891"/>
          </a:xfrm>
          <a:prstGeom prst="rect">
            <a:avLst/>
          </a:prstGeom>
        </p:spPr>
      </p:pic>
      <p:pic>
        <p:nvPicPr>
          <p:cNvPr id="14" name="Picture 13" descr="toke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9159" y="3066270"/>
            <a:ext cx="656713" cy="656713"/>
          </a:xfrm>
          <a:prstGeom prst="rect">
            <a:avLst/>
          </a:prstGeom>
        </p:spPr>
      </p:pic>
      <p:sp>
        <p:nvSpPr>
          <p:cNvPr id="15" name="TextBox 14"/>
          <p:cNvSpPr txBox="1"/>
          <p:nvPr/>
        </p:nvSpPr>
        <p:spPr>
          <a:xfrm>
            <a:off x="3711673" y="2169138"/>
            <a:ext cx="958645" cy="307777"/>
          </a:xfrm>
          <a:prstGeom prst="rect">
            <a:avLst/>
          </a:prstGeom>
          <a:noFill/>
        </p:spPr>
        <p:txBody>
          <a:bodyPr wrap="square" lIns="0" tIns="0" rIns="0" bIns="0" rtlCol="0">
            <a:spAutoFit/>
          </a:bodyPr>
          <a:lstStyle/>
          <a:p>
            <a:pPr algn="ctr"/>
            <a:r>
              <a:rPr lang="en-US" sz="1000" dirty="0" smtClean="0">
                <a:latin typeface="Helvetica Neue"/>
                <a:cs typeface="Helvetica Neue"/>
              </a:rPr>
              <a:t>data encryption key</a:t>
            </a:r>
            <a:endParaRPr lang="en-US" sz="1000" dirty="0">
              <a:latin typeface="Helvetica Neue"/>
              <a:cs typeface="Helvetica Neue"/>
            </a:endParaRPr>
          </a:p>
        </p:txBody>
      </p:sp>
      <p:sp>
        <p:nvSpPr>
          <p:cNvPr id="16" name="TextBox 15"/>
          <p:cNvSpPr txBox="1"/>
          <p:nvPr/>
        </p:nvSpPr>
        <p:spPr>
          <a:xfrm>
            <a:off x="4869599" y="2169138"/>
            <a:ext cx="759272" cy="307777"/>
          </a:xfrm>
          <a:prstGeom prst="rect">
            <a:avLst/>
          </a:prstGeom>
          <a:noFill/>
        </p:spPr>
        <p:txBody>
          <a:bodyPr wrap="square" lIns="0" tIns="0" rIns="0" bIns="0" rtlCol="0">
            <a:spAutoFit/>
          </a:bodyPr>
          <a:lstStyle/>
          <a:p>
            <a:pPr algn="ctr"/>
            <a:r>
              <a:rPr lang="en-US" sz="1000" dirty="0" smtClean="0">
                <a:latin typeface="Helvetica Neue"/>
                <a:cs typeface="Helvetica Neue"/>
              </a:rPr>
              <a:t>encrypted data </a:t>
            </a:r>
            <a:endParaRPr lang="en-US" sz="1000" dirty="0">
              <a:latin typeface="Helvetica Neue"/>
              <a:cs typeface="Helvetica Neue"/>
            </a:endParaRPr>
          </a:p>
        </p:txBody>
      </p:sp>
      <p:sp>
        <p:nvSpPr>
          <p:cNvPr id="17" name="TextBox 16"/>
          <p:cNvSpPr txBox="1"/>
          <p:nvPr/>
        </p:nvSpPr>
        <p:spPr>
          <a:xfrm>
            <a:off x="5915742" y="2169138"/>
            <a:ext cx="753806" cy="153888"/>
          </a:xfrm>
          <a:prstGeom prst="rect">
            <a:avLst/>
          </a:prstGeom>
          <a:noFill/>
        </p:spPr>
        <p:txBody>
          <a:bodyPr wrap="square" lIns="0" tIns="0" rIns="0" bIns="0" rtlCol="0">
            <a:spAutoFit/>
          </a:bodyPr>
          <a:lstStyle/>
          <a:p>
            <a:pPr algn="ctr"/>
            <a:r>
              <a:rPr lang="en-US" sz="1000" dirty="0" smtClean="0">
                <a:latin typeface="Helvetica Neue"/>
                <a:cs typeface="Helvetica Neue"/>
              </a:rPr>
              <a:t>permissions</a:t>
            </a:r>
            <a:endParaRPr lang="en-US" sz="1000" dirty="0">
              <a:latin typeface="Helvetica Neue"/>
              <a:cs typeface="Helvetica Neue"/>
            </a:endParaRPr>
          </a:p>
        </p:txBody>
      </p:sp>
      <p:pic>
        <p:nvPicPr>
          <p:cNvPr id="18" name="Picture 17" descr="passwor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196" y="3154516"/>
            <a:ext cx="677661" cy="494889"/>
          </a:xfrm>
          <a:prstGeom prst="rect">
            <a:avLst/>
          </a:prstGeom>
        </p:spPr>
      </p:pic>
      <p:sp>
        <p:nvSpPr>
          <p:cNvPr id="19" name="TextBox 18"/>
          <p:cNvSpPr txBox="1"/>
          <p:nvPr/>
        </p:nvSpPr>
        <p:spPr>
          <a:xfrm>
            <a:off x="6961238" y="2169138"/>
            <a:ext cx="753806" cy="153888"/>
          </a:xfrm>
          <a:prstGeom prst="rect">
            <a:avLst/>
          </a:prstGeom>
          <a:noFill/>
        </p:spPr>
        <p:txBody>
          <a:bodyPr wrap="square" lIns="0" tIns="0" rIns="0" bIns="0" rtlCol="0">
            <a:spAutoFit/>
          </a:bodyPr>
          <a:lstStyle/>
          <a:p>
            <a:pPr algn="ctr"/>
            <a:r>
              <a:rPr lang="en-US" sz="1000" dirty="0" smtClean="0">
                <a:latin typeface="Helvetica Neue"/>
                <a:cs typeface="Helvetica Neue"/>
              </a:rPr>
              <a:t>role</a:t>
            </a:r>
            <a:endParaRPr lang="en-US" sz="1000" dirty="0">
              <a:latin typeface="Helvetica Neue"/>
              <a:cs typeface="Helvetica Neue"/>
            </a:endParaRPr>
          </a:p>
        </p:txBody>
      </p:sp>
      <p:sp>
        <p:nvSpPr>
          <p:cNvPr id="20" name="TextBox 19"/>
          <p:cNvSpPr txBox="1"/>
          <p:nvPr/>
        </p:nvSpPr>
        <p:spPr>
          <a:xfrm>
            <a:off x="373626" y="3924192"/>
            <a:ext cx="753806" cy="461665"/>
          </a:xfrm>
          <a:prstGeom prst="rect">
            <a:avLst/>
          </a:prstGeom>
          <a:noFill/>
        </p:spPr>
        <p:txBody>
          <a:bodyPr wrap="square" lIns="0" tIns="0" rIns="0" bIns="0" rtlCol="0">
            <a:spAutoFit/>
          </a:bodyPr>
          <a:lstStyle/>
          <a:p>
            <a:pPr algn="ctr"/>
            <a:r>
              <a:rPr lang="en-US" sz="1000" dirty="0" smtClean="0">
                <a:latin typeface="Helvetica Neue"/>
                <a:cs typeface="Helvetica Neue"/>
              </a:rPr>
              <a:t>long-term security credential</a:t>
            </a:r>
            <a:endParaRPr lang="en-US" sz="1000" dirty="0">
              <a:latin typeface="Helvetica Neue"/>
              <a:cs typeface="Helvetica Neue"/>
            </a:endParaRPr>
          </a:p>
        </p:txBody>
      </p:sp>
      <p:sp>
        <p:nvSpPr>
          <p:cNvPr id="21" name="TextBox 20"/>
          <p:cNvSpPr txBox="1"/>
          <p:nvPr/>
        </p:nvSpPr>
        <p:spPr>
          <a:xfrm>
            <a:off x="1442884" y="3920915"/>
            <a:ext cx="753806" cy="461665"/>
          </a:xfrm>
          <a:prstGeom prst="rect">
            <a:avLst/>
          </a:prstGeom>
          <a:noFill/>
        </p:spPr>
        <p:txBody>
          <a:bodyPr wrap="square" lIns="0" tIns="0" rIns="0" bIns="0" rtlCol="0">
            <a:spAutoFit/>
          </a:bodyPr>
          <a:lstStyle/>
          <a:p>
            <a:pPr algn="ctr"/>
            <a:r>
              <a:rPr lang="en-US" sz="1000" dirty="0" smtClean="0">
                <a:latin typeface="Helvetica Neue"/>
                <a:cs typeface="Helvetica Neue"/>
              </a:rPr>
              <a:t>temporary security credential</a:t>
            </a:r>
            <a:endParaRPr lang="en-US" sz="1000" dirty="0">
              <a:latin typeface="Helvetica Neue"/>
              <a:cs typeface="Helvetica Neue"/>
            </a:endParaRPr>
          </a:p>
        </p:txBody>
      </p:sp>
      <p:sp>
        <p:nvSpPr>
          <p:cNvPr id="22" name="TextBox 21"/>
          <p:cNvSpPr txBox="1"/>
          <p:nvPr/>
        </p:nvSpPr>
        <p:spPr>
          <a:xfrm>
            <a:off x="2512142" y="3920915"/>
            <a:ext cx="1024193" cy="153888"/>
          </a:xfrm>
          <a:prstGeom prst="rect">
            <a:avLst/>
          </a:prstGeom>
          <a:noFill/>
        </p:spPr>
        <p:txBody>
          <a:bodyPr wrap="square" lIns="0" tIns="0" rIns="0" bIns="0" rtlCol="0">
            <a:spAutoFit/>
          </a:bodyPr>
          <a:lstStyle/>
          <a:p>
            <a:pPr algn="ctr"/>
            <a:r>
              <a:rPr lang="en-US" sz="1000" dirty="0" smtClean="0">
                <a:latin typeface="Helvetica Neue"/>
                <a:cs typeface="Helvetica Neue"/>
              </a:rPr>
              <a:t>MFA token</a:t>
            </a:r>
            <a:endParaRPr lang="en-US" sz="1000" dirty="0">
              <a:latin typeface="Helvetica Neue"/>
              <a:cs typeface="Helvetica Neue"/>
            </a:endParaRPr>
          </a:p>
        </p:txBody>
      </p:sp>
      <p:pic>
        <p:nvPicPr>
          <p:cNvPr id="23" name="Picture 22" descr="Deployment &amp; Management_IAM Roles.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8649" y="1253611"/>
            <a:ext cx="788835" cy="788835"/>
          </a:xfrm>
          <a:prstGeom prst="rect">
            <a:avLst/>
          </a:prstGeom>
        </p:spPr>
      </p:pic>
    </p:spTree>
    <p:extLst>
      <p:ext uri="{BB962C8B-B14F-4D97-AF65-F5344CB8AC3E}">
        <p14:creationId xmlns:p14="http://schemas.microsoft.com/office/powerpoint/2010/main" val="1740246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72464"/>
          </a:xfrm>
        </p:spPr>
        <p:txBody>
          <a:bodyPr/>
          <a:lstStyle/>
          <a:p>
            <a:r>
              <a:rPr lang="en-US" b="0" dirty="0">
                <a:latin typeface="Helvetica Neue"/>
                <a:cs typeface="Helvetica Neue"/>
              </a:rPr>
              <a:t>Deployment &amp; </a:t>
            </a:r>
            <a:r>
              <a:rPr lang="en-US" b="0" dirty="0" smtClean="0">
                <a:latin typeface="Helvetica Neue"/>
                <a:cs typeface="Helvetica Neue"/>
              </a:rPr>
              <a:t>Management </a:t>
            </a:r>
            <a:endParaRPr lang="en-US" b="0" dirty="0">
              <a:latin typeface="Helvetica Neue"/>
              <a:cs typeface="Helvetica Neue"/>
            </a:endParaRP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smtClean="0">
                <a:solidFill>
                  <a:schemeClr val="bg1">
                    <a:lumMod val="50000"/>
                  </a:schemeClr>
                </a:solidFill>
                <a:latin typeface="Helvetica Neue"/>
                <a:cs typeface="Helvetica Neue"/>
              </a:rPr>
              <a:t>AWS Elastic </a:t>
            </a:r>
            <a:r>
              <a:rPr lang="en-US" sz="1600" dirty="0">
                <a:solidFill>
                  <a:schemeClr val="bg1">
                    <a:lumMod val="50000"/>
                  </a:schemeClr>
                </a:solidFill>
                <a:latin typeface="Helvetica Neue"/>
                <a:cs typeface="Helvetica Neue"/>
              </a:rPr>
              <a:t>Beanstalk</a:t>
            </a:r>
          </a:p>
        </p:txBody>
      </p:sp>
      <p:sp>
        <p:nvSpPr>
          <p:cNvPr id="4" name="TextBox 3"/>
          <p:cNvSpPr txBox="1"/>
          <p:nvPr/>
        </p:nvSpPr>
        <p:spPr>
          <a:xfrm>
            <a:off x="257707" y="2855268"/>
            <a:ext cx="2752940"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CloudFormation</a:t>
            </a:r>
            <a:endParaRPr lang="en-US" sz="1600" dirty="0">
              <a:solidFill>
                <a:srgbClr val="7F7F7F"/>
              </a:solidFill>
              <a:latin typeface="Helvetica Neue"/>
              <a:cs typeface="Helvetica Neue"/>
            </a:endParaRPr>
          </a:p>
        </p:txBody>
      </p:sp>
      <p:pic>
        <p:nvPicPr>
          <p:cNvPr id="5" name="Picture 4" descr="Elastic-Beanstal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11" y="1303428"/>
            <a:ext cx="731520" cy="731520"/>
          </a:xfrm>
          <a:prstGeom prst="rect">
            <a:avLst/>
          </a:prstGeom>
        </p:spPr>
      </p:pic>
      <p:sp>
        <p:nvSpPr>
          <p:cNvPr id="18" name="TextBox 17"/>
          <p:cNvSpPr txBox="1"/>
          <p:nvPr/>
        </p:nvSpPr>
        <p:spPr>
          <a:xfrm>
            <a:off x="227844" y="2188296"/>
            <a:ext cx="967454" cy="153888"/>
          </a:xfrm>
          <a:prstGeom prst="rect">
            <a:avLst/>
          </a:prstGeom>
          <a:noFill/>
        </p:spPr>
        <p:txBody>
          <a:bodyPr wrap="square" lIns="0" tIns="0" rIns="0" bIns="0" rtlCol="0">
            <a:spAutoFit/>
          </a:bodyPr>
          <a:lstStyle/>
          <a:p>
            <a:pPr algn="ctr"/>
            <a:r>
              <a:rPr lang="en-US" sz="1000" dirty="0" smtClean="0">
                <a:latin typeface="Helvetica Neue"/>
                <a:cs typeface="Helvetica Neue"/>
              </a:rPr>
              <a:t>Elastic Beanstalk</a:t>
            </a:r>
            <a:endParaRPr lang="en-US" sz="1000" dirty="0">
              <a:latin typeface="Helvetica Neue"/>
              <a:cs typeface="Helvetica Neue"/>
            </a:endParaRPr>
          </a:p>
        </p:txBody>
      </p:sp>
      <p:pic>
        <p:nvPicPr>
          <p:cNvPr id="7" name="Picture 6" descr="Applic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455" y="1303428"/>
            <a:ext cx="731520" cy="731520"/>
          </a:xfrm>
          <a:prstGeom prst="rect">
            <a:avLst/>
          </a:prstGeom>
        </p:spPr>
      </p:pic>
      <p:sp>
        <p:nvSpPr>
          <p:cNvPr id="19" name="TextBox 18"/>
          <p:cNvSpPr txBox="1"/>
          <p:nvPr/>
        </p:nvSpPr>
        <p:spPr>
          <a:xfrm>
            <a:off x="1395507" y="2188296"/>
            <a:ext cx="753416" cy="153888"/>
          </a:xfrm>
          <a:prstGeom prst="rect">
            <a:avLst/>
          </a:prstGeom>
          <a:noFill/>
        </p:spPr>
        <p:txBody>
          <a:bodyPr wrap="square" lIns="0" tIns="0" rIns="0" bIns="0" rtlCol="0">
            <a:spAutoFit/>
          </a:bodyPr>
          <a:lstStyle/>
          <a:p>
            <a:pPr algn="ctr"/>
            <a:r>
              <a:rPr lang="en-US" sz="1000" dirty="0" smtClean="0">
                <a:latin typeface="Helvetica Neue"/>
                <a:cs typeface="Helvetica Neue"/>
              </a:rPr>
              <a:t>application</a:t>
            </a:r>
            <a:endParaRPr lang="en-US" sz="1000" dirty="0">
              <a:latin typeface="Helvetica Neue"/>
              <a:cs typeface="Helvetica Neue"/>
            </a:endParaRPr>
          </a:p>
        </p:txBody>
      </p:sp>
      <p:sp>
        <p:nvSpPr>
          <p:cNvPr id="20" name="TextBox 19"/>
          <p:cNvSpPr txBox="1"/>
          <p:nvPr/>
        </p:nvSpPr>
        <p:spPr>
          <a:xfrm>
            <a:off x="2349132" y="2188296"/>
            <a:ext cx="736222" cy="153888"/>
          </a:xfrm>
          <a:prstGeom prst="rect">
            <a:avLst/>
          </a:prstGeom>
          <a:noFill/>
        </p:spPr>
        <p:txBody>
          <a:bodyPr wrap="square" lIns="0" tIns="0" rIns="0" bIns="0" rtlCol="0">
            <a:spAutoFit/>
          </a:bodyPr>
          <a:lstStyle/>
          <a:p>
            <a:pPr algn="ctr"/>
            <a:r>
              <a:rPr lang="en-US" sz="1000" dirty="0" smtClean="0">
                <a:latin typeface="Helvetica Neue"/>
                <a:cs typeface="Helvetica Neue"/>
              </a:rPr>
              <a:t>deployment</a:t>
            </a:r>
            <a:endParaRPr lang="en-US" sz="1000" dirty="0">
              <a:latin typeface="Helvetica Neue"/>
              <a:cs typeface="Helvetica Neue"/>
            </a:endParaRPr>
          </a:p>
        </p:txBody>
      </p:sp>
      <p:pic>
        <p:nvPicPr>
          <p:cNvPr id="8" name="Picture 7" descr="CloudForm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340" y="3315640"/>
            <a:ext cx="731520" cy="731520"/>
          </a:xfrm>
          <a:prstGeom prst="rect">
            <a:avLst/>
          </a:prstGeom>
        </p:spPr>
      </p:pic>
      <p:sp>
        <p:nvSpPr>
          <p:cNvPr id="29" name="TextBox 28"/>
          <p:cNvSpPr txBox="1"/>
          <p:nvPr/>
        </p:nvSpPr>
        <p:spPr>
          <a:xfrm>
            <a:off x="205432" y="4181553"/>
            <a:ext cx="997336" cy="307777"/>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pic>
        <p:nvPicPr>
          <p:cNvPr id="9" name="Picture 8" descr="CloudFormation-Tempa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778" y="3315640"/>
            <a:ext cx="731520" cy="731520"/>
          </a:xfrm>
          <a:prstGeom prst="rect">
            <a:avLst/>
          </a:prstGeom>
        </p:spPr>
      </p:pic>
      <p:sp>
        <p:nvSpPr>
          <p:cNvPr id="30" name="TextBox 29"/>
          <p:cNvSpPr txBox="1"/>
          <p:nvPr/>
        </p:nvSpPr>
        <p:spPr>
          <a:xfrm>
            <a:off x="1512476" y="4181553"/>
            <a:ext cx="574124" cy="153888"/>
          </a:xfrm>
          <a:prstGeom prst="rect">
            <a:avLst/>
          </a:prstGeom>
          <a:noFill/>
        </p:spPr>
        <p:txBody>
          <a:bodyPr wrap="square" lIns="0" tIns="0" rIns="0" bIns="0" rtlCol="0">
            <a:spAutoFit/>
          </a:bodyPr>
          <a:lstStyle/>
          <a:p>
            <a:pPr algn="ctr"/>
            <a:r>
              <a:rPr lang="en-US" sz="1000" dirty="0" smtClean="0">
                <a:latin typeface="Helvetica Neue"/>
                <a:cs typeface="Helvetica Neue"/>
              </a:rPr>
              <a:t>template</a:t>
            </a:r>
            <a:endParaRPr lang="en-US" sz="1000" dirty="0">
              <a:latin typeface="Helvetica Neue"/>
              <a:cs typeface="Helvetica Neue"/>
            </a:endParaRPr>
          </a:p>
        </p:txBody>
      </p:sp>
      <p:pic>
        <p:nvPicPr>
          <p:cNvPr id="10" name="Picture 9" descr="CloudFormation-Sta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6308" y="3315640"/>
            <a:ext cx="731520" cy="731520"/>
          </a:xfrm>
          <a:prstGeom prst="rect">
            <a:avLst/>
          </a:prstGeom>
        </p:spPr>
      </p:pic>
      <p:sp>
        <p:nvSpPr>
          <p:cNvPr id="31" name="TextBox 30"/>
          <p:cNvSpPr txBox="1"/>
          <p:nvPr/>
        </p:nvSpPr>
        <p:spPr>
          <a:xfrm>
            <a:off x="2528428" y="4181553"/>
            <a:ext cx="467280" cy="153888"/>
          </a:xfrm>
          <a:prstGeom prst="rect">
            <a:avLst/>
          </a:prstGeom>
          <a:noFill/>
        </p:spPr>
        <p:txBody>
          <a:bodyPr wrap="square" lIns="0" tIns="0" rIns="0" bIns="0" rtlCol="0">
            <a:spAutoFit/>
          </a:bodyPr>
          <a:lstStyle/>
          <a:p>
            <a:pPr algn="ctr"/>
            <a:r>
              <a:rPr lang="en-US" sz="1000" dirty="0" smtClean="0">
                <a:latin typeface="Helvetica Neue"/>
                <a:cs typeface="Helvetica Neue"/>
              </a:rPr>
              <a:t>stack</a:t>
            </a:r>
            <a:endParaRPr lang="en-US" sz="1000" dirty="0">
              <a:latin typeface="Helvetica Neue"/>
              <a:cs typeface="Helvetica Neue"/>
            </a:endParaRPr>
          </a:p>
        </p:txBody>
      </p:sp>
      <p:pic>
        <p:nvPicPr>
          <p:cNvPr id="24" name="Picture 23" descr="Elastic-Beanstalk-Deploym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9604" y="1163065"/>
            <a:ext cx="1008912" cy="1008912"/>
          </a:xfrm>
          <a:prstGeom prst="rect">
            <a:avLst/>
          </a:prstGeom>
        </p:spPr>
      </p:pic>
      <p:sp>
        <p:nvSpPr>
          <p:cNvPr id="36" name="Rectangle 35"/>
          <p:cNvSpPr/>
          <p:nvPr/>
        </p:nvSpPr>
        <p:spPr>
          <a:xfrm>
            <a:off x="212378" y="4723768"/>
            <a:ext cx="3993401"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Deployment &amp; Management</a:t>
            </a:r>
            <a:endParaRPr lang="en-US" sz="1400" dirty="0">
              <a:solidFill>
                <a:schemeClr val="bg1">
                  <a:lumMod val="65000"/>
                </a:schemeClr>
              </a:solidFill>
              <a:latin typeface="Helvetica Neue"/>
              <a:cs typeface="Helvetica Neue"/>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0764" y="3315640"/>
            <a:ext cx="952500" cy="952500"/>
          </a:xfrm>
          <a:prstGeom prst="rect">
            <a:avLst/>
          </a:prstGeom>
        </p:spPr>
      </p:pic>
      <p:sp>
        <p:nvSpPr>
          <p:cNvPr id="34" name="TextBox 33"/>
          <p:cNvSpPr txBox="1"/>
          <p:nvPr/>
        </p:nvSpPr>
        <p:spPr>
          <a:xfrm>
            <a:off x="4813457" y="4181553"/>
            <a:ext cx="1212168" cy="153888"/>
          </a:xfrm>
          <a:prstGeom prst="rect">
            <a:avLst/>
          </a:prstGeom>
          <a:noFill/>
        </p:spPr>
        <p:txBody>
          <a:bodyPr wrap="square" lIns="0" tIns="0" rIns="0" bIns="0" rtlCol="0">
            <a:spAutoFit/>
          </a:bodyPr>
          <a:lstStyle/>
          <a:p>
            <a:pPr algn="ctr"/>
            <a:r>
              <a:rPr lang="en-US" sz="1000" dirty="0" smtClean="0">
                <a:latin typeface="Helvetica Neue"/>
                <a:cs typeface="Helvetica Neue"/>
              </a:rPr>
              <a:t>AWS </a:t>
            </a:r>
            <a:r>
              <a:rPr lang="en-US" sz="1000" dirty="0" err="1" smtClean="0">
                <a:latin typeface="Helvetica Neue"/>
                <a:cs typeface="Helvetica Neue"/>
              </a:rPr>
              <a:t>CodeDeploy</a:t>
            </a:r>
            <a:endParaRPr lang="en-US" sz="1000" dirty="0">
              <a:latin typeface="Helvetica Neue"/>
              <a:cs typeface="Helvetica Neue"/>
            </a:endParaRPr>
          </a:p>
        </p:txBody>
      </p:sp>
      <p:sp>
        <p:nvSpPr>
          <p:cNvPr id="37" name="TextBox 36"/>
          <p:cNvSpPr txBox="1"/>
          <p:nvPr/>
        </p:nvSpPr>
        <p:spPr>
          <a:xfrm>
            <a:off x="4589889" y="2864438"/>
            <a:ext cx="1854174" cy="338554"/>
          </a:xfrm>
          <a:prstGeom prst="rect">
            <a:avLst/>
          </a:prstGeom>
          <a:noFill/>
        </p:spPr>
        <p:txBody>
          <a:bodyPr wrap="square" rtlCol="0">
            <a:spAutoFit/>
          </a:bodyPr>
          <a:lstStyle/>
          <a:p>
            <a:r>
              <a:rPr lang="en-US" sz="1600" dirty="0" smtClean="0">
                <a:solidFill>
                  <a:schemeClr val="bg1">
                    <a:lumMod val="50000"/>
                  </a:schemeClr>
                </a:solidFill>
                <a:latin typeface="Helvetica Neue"/>
                <a:cs typeface="Helvetica Neue"/>
              </a:rPr>
              <a:t>AWS </a:t>
            </a:r>
            <a:r>
              <a:rPr lang="en-US" sz="1600" dirty="0" err="1" smtClean="0">
                <a:solidFill>
                  <a:schemeClr val="bg1">
                    <a:lumMod val="50000"/>
                  </a:schemeClr>
                </a:solidFill>
                <a:latin typeface="Helvetica Neue"/>
                <a:cs typeface="Helvetica Neue"/>
              </a:rPr>
              <a:t>CodeDeploy</a:t>
            </a:r>
            <a:endParaRPr lang="en-US" sz="1600" dirty="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8533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72464"/>
          </a:xfrm>
        </p:spPr>
        <p:txBody>
          <a:bodyPr/>
          <a:lstStyle/>
          <a:p>
            <a:r>
              <a:rPr lang="en-US" b="0" dirty="0">
                <a:latin typeface="Helvetica Neue"/>
                <a:cs typeface="Helvetica Neue"/>
              </a:rPr>
              <a:t>Deployment &amp; </a:t>
            </a:r>
            <a:r>
              <a:rPr lang="en-US" b="0" dirty="0" smtClean="0">
                <a:latin typeface="Helvetica Neue"/>
                <a:cs typeface="Helvetica Neue"/>
              </a:rPr>
              <a:t>Management </a:t>
            </a:r>
            <a:endParaRPr lang="en-US" b="0" dirty="0">
              <a:latin typeface="Helvetica Neue"/>
              <a:cs typeface="Helvetica Neue"/>
            </a:endParaRP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smtClean="0">
                <a:solidFill>
                  <a:schemeClr val="bg1">
                    <a:lumMod val="50000"/>
                  </a:schemeClr>
                </a:solidFill>
                <a:latin typeface="Helvetica Neue"/>
                <a:cs typeface="Helvetica Neue"/>
              </a:rPr>
              <a:t>AWS OpsWorks</a:t>
            </a:r>
            <a:endParaRPr lang="en-US" sz="1600" dirty="0">
              <a:solidFill>
                <a:schemeClr val="bg1">
                  <a:lumMod val="50000"/>
                </a:schemeClr>
              </a:solidFill>
              <a:latin typeface="Helvetica Neue"/>
              <a:cs typeface="Helvetica Neue"/>
            </a:endParaRPr>
          </a:p>
        </p:txBody>
      </p:sp>
      <p:sp>
        <p:nvSpPr>
          <p:cNvPr id="18" name="TextBox 17"/>
          <p:cNvSpPr txBox="1"/>
          <p:nvPr/>
        </p:nvSpPr>
        <p:spPr>
          <a:xfrm>
            <a:off x="227844" y="2144887"/>
            <a:ext cx="967454" cy="153888"/>
          </a:xfrm>
          <a:prstGeom prst="rect">
            <a:avLst/>
          </a:prstGeom>
          <a:noFill/>
        </p:spPr>
        <p:txBody>
          <a:bodyPr wrap="square" lIns="0" tIns="0" rIns="0" bIns="0" rtlCol="0">
            <a:spAutoFit/>
          </a:bodyPr>
          <a:lstStyle/>
          <a:p>
            <a:pPr algn="ctr"/>
            <a:r>
              <a:rPr lang="en-US" sz="1000" dirty="0" smtClean="0">
                <a:latin typeface="Helvetica Neue"/>
                <a:cs typeface="Helvetica Neue"/>
              </a:rPr>
              <a:t>AWS OpsWorks</a:t>
            </a:r>
            <a:endParaRPr lang="en-US" sz="1000" dirty="0">
              <a:latin typeface="Helvetica Neue"/>
              <a:cs typeface="Helvetica Neue"/>
            </a:endParaRPr>
          </a:p>
        </p:txBody>
      </p:sp>
      <p:sp>
        <p:nvSpPr>
          <p:cNvPr id="19" name="TextBox 18"/>
          <p:cNvSpPr txBox="1"/>
          <p:nvPr/>
        </p:nvSpPr>
        <p:spPr>
          <a:xfrm>
            <a:off x="2804797" y="2136693"/>
            <a:ext cx="753416" cy="153888"/>
          </a:xfrm>
          <a:prstGeom prst="rect">
            <a:avLst/>
          </a:prstGeom>
          <a:noFill/>
        </p:spPr>
        <p:txBody>
          <a:bodyPr wrap="square" lIns="0" tIns="0" rIns="0" bIns="0" rtlCol="0">
            <a:spAutoFit/>
          </a:bodyPr>
          <a:lstStyle/>
          <a:p>
            <a:pPr algn="ctr"/>
            <a:r>
              <a:rPr lang="en-US" sz="1000" dirty="0">
                <a:latin typeface="Helvetica Neue"/>
                <a:cs typeface="Helvetica Neue"/>
              </a:rPr>
              <a:t>l</a:t>
            </a:r>
            <a:r>
              <a:rPr lang="en-US" sz="1000" dirty="0" smtClean="0">
                <a:latin typeface="Helvetica Neue"/>
                <a:cs typeface="Helvetica Neue"/>
              </a:rPr>
              <a:t>ayers</a:t>
            </a:r>
            <a:endParaRPr lang="en-US" sz="1000" dirty="0">
              <a:latin typeface="Helvetica Neue"/>
              <a:cs typeface="Helvetica Neue"/>
            </a:endParaRPr>
          </a:p>
        </p:txBody>
      </p:sp>
      <p:sp>
        <p:nvSpPr>
          <p:cNvPr id="20" name="TextBox 19"/>
          <p:cNvSpPr txBox="1"/>
          <p:nvPr/>
        </p:nvSpPr>
        <p:spPr>
          <a:xfrm>
            <a:off x="1578937" y="2144887"/>
            <a:ext cx="736222" cy="153888"/>
          </a:xfrm>
          <a:prstGeom prst="rect">
            <a:avLst/>
          </a:prstGeom>
          <a:noFill/>
        </p:spPr>
        <p:txBody>
          <a:bodyPr wrap="square" lIns="0" tIns="0" rIns="0" bIns="0" rtlCol="0">
            <a:spAutoFit/>
          </a:bodyPr>
          <a:lstStyle/>
          <a:p>
            <a:pPr algn="ctr"/>
            <a:r>
              <a:rPr lang="en-US" sz="1000" dirty="0">
                <a:latin typeface="Helvetica Neue"/>
                <a:cs typeface="Helvetica Neue"/>
              </a:rPr>
              <a:t>s</a:t>
            </a:r>
            <a:r>
              <a:rPr lang="en-US" sz="1000" dirty="0" smtClean="0">
                <a:latin typeface="Helvetica Neue"/>
                <a:cs typeface="Helvetica Neue"/>
              </a:rPr>
              <a:t>tack</a:t>
            </a:r>
            <a:endParaRPr lang="en-US" sz="1000" dirty="0">
              <a:latin typeface="Helvetica Neue"/>
              <a:cs typeface="Helvetica Neue"/>
            </a:endParaRPr>
          </a:p>
        </p:txBody>
      </p:sp>
      <p:pic>
        <p:nvPicPr>
          <p:cNvPr id="51" name="Picture 50" descr="OpsWor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90" y="1287056"/>
            <a:ext cx="731520" cy="731520"/>
          </a:xfrm>
          <a:prstGeom prst="rect">
            <a:avLst/>
          </a:prstGeom>
        </p:spPr>
      </p:pic>
      <p:sp>
        <p:nvSpPr>
          <p:cNvPr id="36" name="Rectangle 35"/>
          <p:cNvSpPr/>
          <p:nvPr/>
        </p:nvSpPr>
        <p:spPr>
          <a:xfrm>
            <a:off x="212378" y="4723768"/>
            <a:ext cx="3993401"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Deployment &amp; Management</a:t>
            </a:r>
            <a:endParaRPr lang="en-US" sz="1400" dirty="0">
              <a:solidFill>
                <a:schemeClr val="bg1">
                  <a:lumMod val="65000"/>
                </a:schemeClr>
              </a:solidFill>
              <a:latin typeface="Helvetica Neue"/>
              <a:cs typeface="Helvetica Neue"/>
            </a:endParaRPr>
          </a:p>
        </p:txBody>
      </p:sp>
      <p:sp>
        <p:nvSpPr>
          <p:cNvPr id="41" name="TextBox 40"/>
          <p:cNvSpPr txBox="1"/>
          <p:nvPr/>
        </p:nvSpPr>
        <p:spPr>
          <a:xfrm>
            <a:off x="4019040" y="2144887"/>
            <a:ext cx="753416" cy="153888"/>
          </a:xfrm>
          <a:prstGeom prst="rect">
            <a:avLst/>
          </a:prstGeom>
          <a:noFill/>
        </p:spPr>
        <p:txBody>
          <a:bodyPr wrap="square" lIns="0" tIns="0" rIns="0" bIns="0" rtlCol="0">
            <a:spAutoFit/>
          </a:bodyPr>
          <a:lstStyle/>
          <a:p>
            <a:pPr algn="ctr"/>
            <a:r>
              <a:rPr lang="en-US" sz="1000" dirty="0">
                <a:latin typeface="Helvetica Neue"/>
                <a:cs typeface="Helvetica Neue"/>
              </a:rPr>
              <a:t>i</a:t>
            </a:r>
            <a:r>
              <a:rPr lang="en-US" sz="1000" dirty="0" smtClean="0">
                <a:latin typeface="Helvetica Neue"/>
                <a:cs typeface="Helvetica Neue"/>
              </a:rPr>
              <a:t>nstances</a:t>
            </a:r>
            <a:endParaRPr lang="en-US" sz="1000" dirty="0">
              <a:latin typeface="Helvetica Neue"/>
              <a:cs typeface="Helvetica Neue"/>
            </a:endParaRPr>
          </a:p>
        </p:txBody>
      </p:sp>
      <p:sp>
        <p:nvSpPr>
          <p:cNvPr id="42" name="TextBox 41"/>
          <p:cNvSpPr txBox="1"/>
          <p:nvPr/>
        </p:nvSpPr>
        <p:spPr>
          <a:xfrm>
            <a:off x="5284019" y="2144887"/>
            <a:ext cx="736222" cy="153888"/>
          </a:xfrm>
          <a:prstGeom prst="rect">
            <a:avLst/>
          </a:prstGeom>
          <a:noFill/>
        </p:spPr>
        <p:txBody>
          <a:bodyPr wrap="square" lIns="0" tIns="0" rIns="0" bIns="0" rtlCol="0">
            <a:spAutoFit/>
          </a:bodyPr>
          <a:lstStyle/>
          <a:p>
            <a:pPr algn="ctr"/>
            <a:r>
              <a:rPr lang="en-US" sz="1000" dirty="0">
                <a:latin typeface="Helvetica Neue"/>
                <a:cs typeface="Helvetica Neue"/>
              </a:rPr>
              <a:t>a</a:t>
            </a:r>
            <a:r>
              <a:rPr lang="en-US" sz="1000" dirty="0" smtClean="0">
                <a:latin typeface="Helvetica Neue"/>
                <a:cs typeface="Helvetica Neue"/>
              </a:rPr>
              <a:t>pps</a:t>
            </a:r>
            <a:endParaRPr lang="en-US" sz="1000" dirty="0">
              <a:latin typeface="Helvetica Neue"/>
              <a:cs typeface="Helvetica Neue"/>
            </a:endParaRPr>
          </a:p>
        </p:txBody>
      </p:sp>
      <p:sp>
        <p:nvSpPr>
          <p:cNvPr id="55" name="TextBox 54"/>
          <p:cNvSpPr txBox="1"/>
          <p:nvPr/>
        </p:nvSpPr>
        <p:spPr>
          <a:xfrm>
            <a:off x="8034749" y="2144887"/>
            <a:ext cx="753416" cy="153888"/>
          </a:xfrm>
          <a:prstGeom prst="rect">
            <a:avLst/>
          </a:prstGeom>
          <a:noFill/>
        </p:spPr>
        <p:txBody>
          <a:bodyPr wrap="square" lIns="0" tIns="0" rIns="0" bIns="0" rtlCol="0">
            <a:spAutoFit/>
          </a:bodyPr>
          <a:lstStyle/>
          <a:p>
            <a:pPr algn="ctr"/>
            <a:r>
              <a:rPr lang="en-US" sz="1000" dirty="0">
                <a:latin typeface="Helvetica Neue"/>
                <a:cs typeface="Helvetica Neue"/>
              </a:rPr>
              <a:t>m</a:t>
            </a:r>
            <a:r>
              <a:rPr lang="en-US" sz="1000" dirty="0" smtClean="0">
                <a:latin typeface="Helvetica Neue"/>
                <a:cs typeface="Helvetica Neue"/>
              </a:rPr>
              <a:t>onitoring</a:t>
            </a:r>
            <a:endParaRPr lang="en-US" sz="1000" dirty="0">
              <a:latin typeface="Helvetica Neue"/>
              <a:cs typeface="Helvetica Neue"/>
            </a:endParaRPr>
          </a:p>
        </p:txBody>
      </p:sp>
      <p:pic>
        <p:nvPicPr>
          <p:cNvPr id="4" name="Picture 3" descr="Deployment &amp; Management_OpsWorks Ap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146" y="1310966"/>
            <a:ext cx="798871" cy="798871"/>
          </a:xfrm>
          <a:prstGeom prst="rect">
            <a:avLst/>
          </a:prstGeom>
        </p:spPr>
      </p:pic>
      <p:pic>
        <p:nvPicPr>
          <p:cNvPr id="5" name="Picture 4" descr="Deployment &amp; Management_OpsWorks Resource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17" y="2773515"/>
            <a:ext cx="794773" cy="794773"/>
          </a:xfrm>
          <a:prstGeom prst="rect">
            <a:avLst/>
          </a:prstGeom>
        </p:spPr>
      </p:pic>
      <p:pic>
        <p:nvPicPr>
          <p:cNvPr id="6" name="Picture 5" descr="Deployment &amp; Management_OpsWorks Stack.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1224" y="1323257"/>
            <a:ext cx="827549" cy="827549"/>
          </a:xfrm>
          <a:prstGeom prst="rect">
            <a:avLst/>
          </a:prstGeom>
        </p:spPr>
      </p:pic>
      <p:pic>
        <p:nvPicPr>
          <p:cNvPr id="7" name="Picture 6" descr="Deployment &amp; Management_OpsWorks Permissions.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08" y="2810385"/>
            <a:ext cx="815258" cy="815258"/>
          </a:xfrm>
          <a:prstGeom prst="rect">
            <a:avLst/>
          </a:prstGeom>
        </p:spPr>
      </p:pic>
      <p:pic>
        <p:nvPicPr>
          <p:cNvPr id="8" name="Picture 7" descr="Deployment &amp; Management_OpsWorks Monitoring.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1353" y="1294583"/>
            <a:ext cx="897193" cy="897193"/>
          </a:xfrm>
          <a:prstGeom prst="rect">
            <a:avLst/>
          </a:prstGeom>
        </p:spPr>
      </p:pic>
      <p:sp>
        <p:nvSpPr>
          <p:cNvPr id="29" name="TextBox 28"/>
          <p:cNvSpPr txBox="1"/>
          <p:nvPr/>
        </p:nvSpPr>
        <p:spPr>
          <a:xfrm>
            <a:off x="6646762" y="2157997"/>
            <a:ext cx="753416" cy="153888"/>
          </a:xfrm>
          <a:prstGeom prst="rect">
            <a:avLst/>
          </a:prstGeom>
          <a:noFill/>
        </p:spPr>
        <p:txBody>
          <a:bodyPr wrap="square" lIns="0" tIns="0" rIns="0" bIns="0" rtlCol="0">
            <a:spAutoFit/>
          </a:bodyPr>
          <a:lstStyle/>
          <a:p>
            <a:pPr algn="ctr"/>
            <a:r>
              <a:rPr lang="en-US" sz="1000" dirty="0">
                <a:latin typeface="Helvetica Neue"/>
                <a:cs typeface="Helvetica Neue"/>
              </a:rPr>
              <a:t>d</a:t>
            </a:r>
            <a:r>
              <a:rPr lang="en-US" sz="1000" dirty="0" smtClean="0">
                <a:latin typeface="Helvetica Neue"/>
                <a:cs typeface="Helvetica Neue"/>
              </a:rPr>
              <a:t>eployments</a:t>
            </a:r>
            <a:endParaRPr lang="en-US" sz="1000" dirty="0">
              <a:latin typeface="Helvetica Neue"/>
              <a:cs typeface="Helvetica Neue"/>
            </a:endParaRPr>
          </a:p>
        </p:txBody>
      </p:sp>
      <p:sp>
        <p:nvSpPr>
          <p:cNvPr id="31" name="TextBox 30"/>
          <p:cNvSpPr txBox="1"/>
          <p:nvPr/>
        </p:nvSpPr>
        <p:spPr>
          <a:xfrm>
            <a:off x="1566759" y="3665610"/>
            <a:ext cx="753416" cy="153888"/>
          </a:xfrm>
          <a:prstGeom prst="rect">
            <a:avLst/>
          </a:prstGeom>
          <a:noFill/>
        </p:spPr>
        <p:txBody>
          <a:bodyPr wrap="square" lIns="0" tIns="0" rIns="0" bIns="0" rtlCol="0">
            <a:spAutoFit/>
          </a:bodyPr>
          <a:lstStyle/>
          <a:p>
            <a:pPr algn="ctr"/>
            <a:r>
              <a:rPr lang="en-US" sz="1000" dirty="0">
                <a:latin typeface="Helvetica Neue"/>
                <a:cs typeface="Helvetica Neue"/>
              </a:rPr>
              <a:t>p</a:t>
            </a:r>
            <a:r>
              <a:rPr lang="en-US" sz="1000" dirty="0" smtClean="0">
                <a:latin typeface="Helvetica Neue"/>
                <a:cs typeface="Helvetica Neue"/>
              </a:rPr>
              <a:t>ermissions</a:t>
            </a:r>
            <a:endParaRPr lang="en-US" sz="1000" dirty="0">
              <a:latin typeface="Helvetica Neue"/>
              <a:cs typeface="Helvetica Neue"/>
            </a:endParaRPr>
          </a:p>
        </p:txBody>
      </p:sp>
      <p:pic>
        <p:nvPicPr>
          <p:cNvPr id="9" name="Picture 8" descr="Deployment &amp; Management_OpsWorks Instances.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9269" y="1335548"/>
            <a:ext cx="815258" cy="815258"/>
          </a:xfrm>
          <a:prstGeom prst="rect">
            <a:avLst/>
          </a:prstGeom>
        </p:spPr>
      </p:pic>
      <p:pic>
        <p:nvPicPr>
          <p:cNvPr id="10" name="Picture 9" descr="Deployment &amp; Management_OpsWorks Deployments.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8636" y="1188064"/>
            <a:ext cx="1020097" cy="1020097"/>
          </a:xfrm>
          <a:prstGeom prst="rect">
            <a:avLst/>
          </a:prstGeom>
        </p:spPr>
      </p:pic>
      <p:pic>
        <p:nvPicPr>
          <p:cNvPr id="11" name="Picture 10" descr="Deployment &amp; Management_OpsWorks Layers.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1392" y="1319161"/>
            <a:ext cx="815258" cy="815258"/>
          </a:xfrm>
          <a:prstGeom prst="rect">
            <a:avLst/>
          </a:prstGeom>
        </p:spPr>
      </p:pic>
      <p:sp>
        <p:nvSpPr>
          <p:cNvPr id="35" name="TextBox 34"/>
          <p:cNvSpPr txBox="1"/>
          <p:nvPr/>
        </p:nvSpPr>
        <p:spPr>
          <a:xfrm>
            <a:off x="376229" y="3657416"/>
            <a:ext cx="753416" cy="153888"/>
          </a:xfrm>
          <a:prstGeom prst="rect">
            <a:avLst/>
          </a:prstGeom>
          <a:noFill/>
        </p:spPr>
        <p:txBody>
          <a:bodyPr wrap="square" lIns="0" tIns="0" rIns="0" bIns="0" rtlCol="0">
            <a:spAutoFit/>
          </a:bodyPr>
          <a:lstStyle/>
          <a:p>
            <a:pPr algn="ctr"/>
            <a:r>
              <a:rPr lang="en-US" sz="1000" dirty="0">
                <a:latin typeface="Helvetica Neue"/>
                <a:cs typeface="Helvetica Neue"/>
              </a:rPr>
              <a:t>r</a:t>
            </a:r>
            <a:r>
              <a:rPr lang="en-US" sz="1000" dirty="0" smtClean="0">
                <a:latin typeface="Helvetica Neue"/>
                <a:cs typeface="Helvetica Neue"/>
              </a:rPr>
              <a:t>esources</a:t>
            </a:r>
            <a:endParaRPr lang="en-US" sz="1000" dirty="0">
              <a:latin typeface="Helvetica Neue"/>
              <a:cs typeface="Helvetica Neue"/>
            </a:endParaRPr>
          </a:p>
        </p:txBody>
      </p:sp>
    </p:spTree>
    <p:extLst>
      <p:ext uri="{BB962C8B-B14F-4D97-AF65-F5344CB8AC3E}">
        <p14:creationId xmlns:p14="http://schemas.microsoft.com/office/powerpoint/2010/main" val="311646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72464"/>
          </a:xfrm>
        </p:spPr>
        <p:txBody>
          <a:bodyPr/>
          <a:lstStyle/>
          <a:p>
            <a:r>
              <a:rPr lang="en-US" b="0" dirty="0">
                <a:latin typeface="Helvetica Neue"/>
                <a:cs typeface="Helvetica Neue"/>
              </a:rPr>
              <a:t>Deployment &amp; </a:t>
            </a:r>
            <a:r>
              <a:rPr lang="en-US" b="0" dirty="0" smtClean="0">
                <a:latin typeface="Helvetica Neue"/>
                <a:cs typeface="Helvetica Neue"/>
              </a:rPr>
              <a:t>Management </a:t>
            </a:r>
            <a:endParaRPr lang="en-US" b="0" dirty="0">
              <a:latin typeface="Helvetica Neue"/>
              <a:cs typeface="Helvetica Neue"/>
            </a:endParaRPr>
          </a:p>
        </p:txBody>
      </p:sp>
      <p:sp>
        <p:nvSpPr>
          <p:cNvPr id="12" name="TextBox 11"/>
          <p:cNvSpPr txBox="1"/>
          <p:nvPr/>
        </p:nvSpPr>
        <p:spPr>
          <a:xfrm>
            <a:off x="268190" y="737075"/>
            <a:ext cx="3984258" cy="338554"/>
          </a:xfrm>
          <a:prstGeom prst="rect">
            <a:avLst/>
          </a:prstGeom>
          <a:noFill/>
        </p:spPr>
        <p:txBody>
          <a:bodyPr wrap="square" rtlCol="0">
            <a:spAutoFit/>
          </a:bodyPr>
          <a:lstStyle/>
          <a:p>
            <a:r>
              <a:rPr lang="en-US" sz="1600" dirty="0">
                <a:solidFill>
                  <a:srgbClr val="7F7F7F"/>
                </a:solidFill>
                <a:latin typeface="Helvetica Neue"/>
                <a:cs typeface="Helvetica Neue"/>
              </a:rPr>
              <a:t>AWS Identity and </a:t>
            </a:r>
            <a:r>
              <a:rPr lang="en-US" sz="1600" dirty="0" smtClean="0">
                <a:solidFill>
                  <a:srgbClr val="7F7F7F"/>
                </a:solidFill>
                <a:latin typeface="Helvetica Neue"/>
                <a:cs typeface="Helvetica Neue"/>
              </a:rPr>
              <a:t>Access Management</a:t>
            </a:r>
            <a:endParaRPr lang="en-US" sz="1600" dirty="0">
              <a:solidFill>
                <a:srgbClr val="7F7F7F"/>
              </a:solidFill>
              <a:latin typeface="Helvetica Neue"/>
              <a:cs typeface="Helvetica Neue"/>
            </a:endParaRPr>
          </a:p>
        </p:txBody>
      </p:sp>
      <p:pic>
        <p:nvPicPr>
          <p:cNvPr id="15" name="Picture 14" descr="I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71" y="1300034"/>
            <a:ext cx="731520" cy="731520"/>
          </a:xfrm>
          <a:prstGeom prst="rect">
            <a:avLst/>
          </a:prstGeom>
        </p:spPr>
      </p:pic>
      <p:sp>
        <p:nvSpPr>
          <p:cNvPr id="21" name="TextBox 20"/>
          <p:cNvSpPr txBox="1"/>
          <p:nvPr/>
        </p:nvSpPr>
        <p:spPr>
          <a:xfrm>
            <a:off x="494807" y="2169138"/>
            <a:ext cx="415448" cy="153888"/>
          </a:xfrm>
          <a:prstGeom prst="rect">
            <a:avLst/>
          </a:prstGeom>
          <a:noFill/>
        </p:spPr>
        <p:txBody>
          <a:bodyPr wrap="square" lIns="0" tIns="0" rIns="0" bIns="0" rtlCol="0">
            <a:spAutoFit/>
          </a:bodyPr>
          <a:lstStyle/>
          <a:p>
            <a:pPr algn="ctr"/>
            <a:r>
              <a:rPr lang="en-US" sz="1000" dirty="0" smtClean="0">
                <a:latin typeface="Helvetica Neue"/>
                <a:cs typeface="Helvetica Neue"/>
              </a:rPr>
              <a:t>IAM</a:t>
            </a:r>
            <a:endParaRPr lang="en-US" sz="1000" dirty="0">
              <a:latin typeface="Helvetica Neue"/>
              <a:cs typeface="Helvetica Neue"/>
            </a:endParaRPr>
          </a:p>
        </p:txBody>
      </p:sp>
      <p:pic>
        <p:nvPicPr>
          <p:cNvPr id="17" name="Picture 16" descr="IAM-Add-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525" y="1267251"/>
            <a:ext cx="731520" cy="731520"/>
          </a:xfrm>
          <a:prstGeom prst="rect">
            <a:avLst/>
          </a:prstGeom>
        </p:spPr>
      </p:pic>
      <p:sp>
        <p:nvSpPr>
          <p:cNvPr id="22" name="TextBox 21"/>
          <p:cNvSpPr txBox="1"/>
          <p:nvPr/>
        </p:nvSpPr>
        <p:spPr>
          <a:xfrm>
            <a:off x="1349649" y="2169138"/>
            <a:ext cx="759272" cy="153888"/>
          </a:xfrm>
          <a:prstGeom prst="rect">
            <a:avLst/>
          </a:prstGeom>
          <a:noFill/>
        </p:spPr>
        <p:txBody>
          <a:bodyPr wrap="square" lIns="0" tIns="0" rIns="0" bIns="0" rtlCol="0">
            <a:spAutoFit/>
          </a:bodyPr>
          <a:lstStyle/>
          <a:p>
            <a:pPr algn="ctr"/>
            <a:r>
              <a:rPr lang="en-US" sz="1000" dirty="0" smtClean="0">
                <a:latin typeface="Helvetica Neue"/>
                <a:cs typeface="Helvetica Neue"/>
              </a:rPr>
              <a:t>IAM add-on</a:t>
            </a:r>
            <a:endParaRPr lang="en-US" sz="1000" dirty="0">
              <a:latin typeface="Helvetica Neue"/>
              <a:cs typeface="Helvetica Neue"/>
            </a:endParaRPr>
          </a:p>
        </p:txBody>
      </p:sp>
      <p:pic>
        <p:nvPicPr>
          <p:cNvPr id="16" name="Picture 15" descr="IAM-Security-Token-Servi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287" y="1267251"/>
            <a:ext cx="731520" cy="731520"/>
          </a:xfrm>
          <a:prstGeom prst="rect">
            <a:avLst/>
          </a:prstGeom>
        </p:spPr>
      </p:pic>
      <p:sp>
        <p:nvSpPr>
          <p:cNvPr id="23" name="TextBox 22"/>
          <p:cNvSpPr txBox="1"/>
          <p:nvPr/>
        </p:nvSpPr>
        <p:spPr>
          <a:xfrm>
            <a:off x="2458357" y="2155690"/>
            <a:ext cx="1043214" cy="307777"/>
          </a:xfrm>
          <a:prstGeom prst="rect">
            <a:avLst/>
          </a:prstGeom>
          <a:noFill/>
        </p:spPr>
        <p:txBody>
          <a:bodyPr wrap="square" lIns="0" tIns="0" rIns="0" bIns="0" rtlCol="0">
            <a:spAutoFit/>
          </a:bodyPr>
          <a:lstStyle/>
          <a:p>
            <a:pPr algn="ctr"/>
            <a:r>
              <a:rPr lang="en-US" sz="1000" dirty="0" smtClean="0">
                <a:latin typeface="Helvetica Neue"/>
                <a:cs typeface="Helvetica Neue"/>
              </a:rPr>
              <a:t>AWS Security Token Service</a:t>
            </a:r>
            <a:endParaRPr lang="en-US" sz="1000" dirty="0">
              <a:latin typeface="Helvetica Neue"/>
              <a:cs typeface="Helvetica Neue"/>
            </a:endParaRPr>
          </a:p>
        </p:txBody>
      </p:sp>
      <p:sp>
        <p:nvSpPr>
          <p:cNvPr id="36" name="Rectangle 35"/>
          <p:cNvSpPr/>
          <p:nvPr/>
        </p:nvSpPr>
        <p:spPr>
          <a:xfrm>
            <a:off x="212378" y="4723768"/>
            <a:ext cx="3993401"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Deployment &amp; Management</a:t>
            </a:r>
            <a:endParaRPr lang="en-US" sz="1400" dirty="0">
              <a:solidFill>
                <a:schemeClr val="bg1">
                  <a:lumMod val="65000"/>
                </a:schemeClr>
              </a:solidFill>
              <a:latin typeface="Helvetica Neue"/>
              <a:cs typeface="Helvetica Neue"/>
            </a:endParaRPr>
          </a:p>
        </p:txBody>
      </p:sp>
      <p:pic>
        <p:nvPicPr>
          <p:cNvPr id="6" name="Picture 5" descr="data-enc-k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049" y="1279666"/>
            <a:ext cx="540772" cy="706691"/>
          </a:xfrm>
          <a:prstGeom prst="rect">
            <a:avLst/>
          </a:prstGeom>
        </p:spPr>
      </p:pic>
      <p:pic>
        <p:nvPicPr>
          <p:cNvPr id="25" name="Picture 24" descr="encrypted dat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1063" y="1297380"/>
            <a:ext cx="537646" cy="671262"/>
          </a:xfrm>
          <a:prstGeom prst="rect">
            <a:avLst/>
          </a:prstGeom>
        </p:spPr>
      </p:pic>
      <p:pic>
        <p:nvPicPr>
          <p:cNvPr id="27" name="Picture 26" descr="permiss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9951" y="1330960"/>
            <a:ext cx="525392" cy="653266"/>
          </a:xfrm>
          <a:prstGeom prst="rect">
            <a:avLst/>
          </a:prstGeom>
        </p:spPr>
      </p:pic>
      <p:pic>
        <p:nvPicPr>
          <p:cNvPr id="35" name="Picture 34" descr="short-term-credentia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9248" y="3132342"/>
            <a:ext cx="763817" cy="622891"/>
          </a:xfrm>
          <a:prstGeom prst="rect">
            <a:avLst/>
          </a:prstGeom>
        </p:spPr>
      </p:pic>
      <p:pic>
        <p:nvPicPr>
          <p:cNvPr id="37" name="Picture 36" descr="toke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9159" y="3066270"/>
            <a:ext cx="656713" cy="656713"/>
          </a:xfrm>
          <a:prstGeom prst="rect">
            <a:avLst/>
          </a:prstGeom>
        </p:spPr>
      </p:pic>
      <p:sp>
        <p:nvSpPr>
          <p:cNvPr id="43" name="TextBox 42"/>
          <p:cNvSpPr txBox="1"/>
          <p:nvPr/>
        </p:nvSpPr>
        <p:spPr>
          <a:xfrm>
            <a:off x="3711673" y="2169138"/>
            <a:ext cx="958645" cy="307777"/>
          </a:xfrm>
          <a:prstGeom prst="rect">
            <a:avLst/>
          </a:prstGeom>
          <a:noFill/>
        </p:spPr>
        <p:txBody>
          <a:bodyPr wrap="square" lIns="0" tIns="0" rIns="0" bIns="0" rtlCol="0">
            <a:spAutoFit/>
          </a:bodyPr>
          <a:lstStyle/>
          <a:p>
            <a:pPr algn="ctr"/>
            <a:r>
              <a:rPr lang="en-US" sz="1000" dirty="0" smtClean="0">
                <a:latin typeface="Helvetica Neue"/>
                <a:cs typeface="Helvetica Neue"/>
              </a:rPr>
              <a:t>data encryption key</a:t>
            </a:r>
            <a:endParaRPr lang="en-US" sz="1000" dirty="0">
              <a:latin typeface="Helvetica Neue"/>
              <a:cs typeface="Helvetica Neue"/>
            </a:endParaRPr>
          </a:p>
        </p:txBody>
      </p:sp>
      <p:sp>
        <p:nvSpPr>
          <p:cNvPr id="44" name="TextBox 43"/>
          <p:cNvSpPr txBox="1"/>
          <p:nvPr/>
        </p:nvSpPr>
        <p:spPr>
          <a:xfrm>
            <a:off x="4869599" y="2169138"/>
            <a:ext cx="759272" cy="307777"/>
          </a:xfrm>
          <a:prstGeom prst="rect">
            <a:avLst/>
          </a:prstGeom>
          <a:noFill/>
        </p:spPr>
        <p:txBody>
          <a:bodyPr wrap="square" lIns="0" tIns="0" rIns="0" bIns="0" rtlCol="0">
            <a:spAutoFit/>
          </a:bodyPr>
          <a:lstStyle/>
          <a:p>
            <a:pPr algn="ctr"/>
            <a:r>
              <a:rPr lang="en-US" sz="1000" dirty="0" smtClean="0">
                <a:latin typeface="Helvetica Neue"/>
                <a:cs typeface="Helvetica Neue"/>
              </a:rPr>
              <a:t>encrypted data </a:t>
            </a:r>
            <a:endParaRPr lang="en-US" sz="1000" dirty="0">
              <a:latin typeface="Helvetica Neue"/>
              <a:cs typeface="Helvetica Neue"/>
            </a:endParaRPr>
          </a:p>
        </p:txBody>
      </p:sp>
      <p:sp>
        <p:nvSpPr>
          <p:cNvPr id="45" name="TextBox 44"/>
          <p:cNvSpPr txBox="1"/>
          <p:nvPr/>
        </p:nvSpPr>
        <p:spPr>
          <a:xfrm>
            <a:off x="5915742" y="2169138"/>
            <a:ext cx="753806" cy="153888"/>
          </a:xfrm>
          <a:prstGeom prst="rect">
            <a:avLst/>
          </a:prstGeom>
          <a:noFill/>
        </p:spPr>
        <p:txBody>
          <a:bodyPr wrap="square" lIns="0" tIns="0" rIns="0" bIns="0" rtlCol="0">
            <a:spAutoFit/>
          </a:bodyPr>
          <a:lstStyle/>
          <a:p>
            <a:pPr algn="ctr"/>
            <a:r>
              <a:rPr lang="en-US" sz="1000" dirty="0" smtClean="0">
                <a:latin typeface="Helvetica Neue"/>
                <a:cs typeface="Helvetica Neue"/>
              </a:rPr>
              <a:t>permissions</a:t>
            </a:r>
            <a:endParaRPr lang="en-US" sz="1000" dirty="0">
              <a:latin typeface="Helvetica Neue"/>
              <a:cs typeface="Helvetica Neue"/>
            </a:endParaRPr>
          </a:p>
        </p:txBody>
      </p:sp>
      <p:pic>
        <p:nvPicPr>
          <p:cNvPr id="38" name="Picture 37" descr="passwor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196" y="3154516"/>
            <a:ext cx="677661" cy="494889"/>
          </a:xfrm>
          <a:prstGeom prst="rect">
            <a:avLst/>
          </a:prstGeom>
        </p:spPr>
      </p:pic>
      <p:sp>
        <p:nvSpPr>
          <p:cNvPr id="47" name="TextBox 46"/>
          <p:cNvSpPr txBox="1"/>
          <p:nvPr/>
        </p:nvSpPr>
        <p:spPr>
          <a:xfrm>
            <a:off x="6961238" y="2169138"/>
            <a:ext cx="753806" cy="153888"/>
          </a:xfrm>
          <a:prstGeom prst="rect">
            <a:avLst/>
          </a:prstGeom>
          <a:noFill/>
        </p:spPr>
        <p:txBody>
          <a:bodyPr wrap="square" lIns="0" tIns="0" rIns="0" bIns="0" rtlCol="0">
            <a:spAutoFit/>
          </a:bodyPr>
          <a:lstStyle/>
          <a:p>
            <a:pPr algn="ctr"/>
            <a:r>
              <a:rPr lang="en-US" sz="1000" dirty="0" smtClean="0">
                <a:latin typeface="Helvetica Neue"/>
                <a:cs typeface="Helvetica Neue"/>
              </a:rPr>
              <a:t>role</a:t>
            </a:r>
            <a:endParaRPr lang="en-US" sz="1000" dirty="0">
              <a:latin typeface="Helvetica Neue"/>
              <a:cs typeface="Helvetica Neue"/>
            </a:endParaRPr>
          </a:p>
        </p:txBody>
      </p:sp>
      <p:sp>
        <p:nvSpPr>
          <p:cNvPr id="51" name="TextBox 50"/>
          <p:cNvSpPr txBox="1"/>
          <p:nvPr/>
        </p:nvSpPr>
        <p:spPr>
          <a:xfrm>
            <a:off x="373626" y="3924192"/>
            <a:ext cx="753806" cy="461665"/>
          </a:xfrm>
          <a:prstGeom prst="rect">
            <a:avLst/>
          </a:prstGeom>
          <a:noFill/>
        </p:spPr>
        <p:txBody>
          <a:bodyPr wrap="square" lIns="0" tIns="0" rIns="0" bIns="0" rtlCol="0">
            <a:spAutoFit/>
          </a:bodyPr>
          <a:lstStyle/>
          <a:p>
            <a:pPr algn="ctr"/>
            <a:r>
              <a:rPr lang="en-US" sz="1000" dirty="0" smtClean="0">
                <a:latin typeface="Helvetica Neue"/>
                <a:cs typeface="Helvetica Neue"/>
              </a:rPr>
              <a:t>long-term security credential</a:t>
            </a:r>
            <a:endParaRPr lang="en-US" sz="1000" dirty="0">
              <a:latin typeface="Helvetica Neue"/>
              <a:cs typeface="Helvetica Neue"/>
            </a:endParaRPr>
          </a:p>
        </p:txBody>
      </p:sp>
      <p:sp>
        <p:nvSpPr>
          <p:cNvPr id="55" name="TextBox 54"/>
          <p:cNvSpPr txBox="1"/>
          <p:nvPr/>
        </p:nvSpPr>
        <p:spPr>
          <a:xfrm>
            <a:off x="1442884" y="3920915"/>
            <a:ext cx="753806" cy="461665"/>
          </a:xfrm>
          <a:prstGeom prst="rect">
            <a:avLst/>
          </a:prstGeom>
          <a:noFill/>
        </p:spPr>
        <p:txBody>
          <a:bodyPr wrap="square" lIns="0" tIns="0" rIns="0" bIns="0" rtlCol="0">
            <a:spAutoFit/>
          </a:bodyPr>
          <a:lstStyle/>
          <a:p>
            <a:pPr algn="ctr"/>
            <a:r>
              <a:rPr lang="en-US" sz="1000" dirty="0" smtClean="0">
                <a:latin typeface="Helvetica Neue"/>
                <a:cs typeface="Helvetica Neue"/>
              </a:rPr>
              <a:t>temporary security credential</a:t>
            </a:r>
            <a:endParaRPr lang="en-US" sz="1000" dirty="0">
              <a:latin typeface="Helvetica Neue"/>
              <a:cs typeface="Helvetica Neue"/>
            </a:endParaRPr>
          </a:p>
        </p:txBody>
      </p:sp>
      <p:sp>
        <p:nvSpPr>
          <p:cNvPr id="56" name="TextBox 55"/>
          <p:cNvSpPr txBox="1"/>
          <p:nvPr/>
        </p:nvSpPr>
        <p:spPr>
          <a:xfrm>
            <a:off x="2512142" y="3920915"/>
            <a:ext cx="1024193" cy="153888"/>
          </a:xfrm>
          <a:prstGeom prst="rect">
            <a:avLst/>
          </a:prstGeom>
          <a:noFill/>
        </p:spPr>
        <p:txBody>
          <a:bodyPr wrap="square" lIns="0" tIns="0" rIns="0" bIns="0" rtlCol="0">
            <a:spAutoFit/>
          </a:bodyPr>
          <a:lstStyle/>
          <a:p>
            <a:pPr algn="ctr"/>
            <a:r>
              <a:rPr lang="en-US" sz="1000" dirty="0" smtClean="0">
                <a:latin typeface="Helvetica Neue"/>
                <a:cs typeface="Helvetica Neue"/>
              </a:rPr>
              <a:t>MFA token</a:t>
            </a:r>
            <a:endParaRPr lang="en-US" sz="1000" dirty="0">
              <a:latin typeface="Helvetica Neue"/>
              <a:cs typeface="Helvetica Neue"/>
            </a:endParaRPr>
          </a:p>
        </p:txBody>
      </p:sp>
      <p:pic>
        <p:nvPicPr>
          <p:cNvPr id="10" name="Picture 9" descr="Deployment &amp; Management_IAM Roles.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8649" y="1253611"/>
            <a:ext cx="788835" cy="788835"/>
          </a:xfrm>
          <a:prstGeom prst="rect">
            <a:avLst/>
          </a:prstGeom>
        </p:spPr>
      </p:pic>
    </p:spTree>
    <p:extLst>
      <p:ext uri="{BB962C8B-B14F-4D97-AF65-F5344CB8AC3E}">
        <p14:creationId xmlns:p14="http://schemas.microsoft.com/office/powerpoint/2010/main" val="2786821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1814"/>
          </a:xfrm>
        </p:spPr>
        <p:txBody>
          <a:bodyPr/>
          <a:lstStyle/>
          <a:p>
            <a:r>
              <a:rPr lang="en-US" b="0" dirty="0" smtClean="0">
                <a:latin typeface="Helvetica Neue"/>
                <a:cs typeface="Helvetica Neue"/>
              </a:rPr>
              <a:t>Application </a:t>
            </a:r>
            <a:r>
              <a:rPr lang="en-US" b="0" dirty="0">
                <a:latin typeface="Helvetica Neue"/>
                <a:cs typeface="Helvetica Neue"/>
              </a:rPr>
              <a:t>Services</a:t>
            </a:r>
          </a:p>
        </p:txBody>
      </p:sp>
      <p:sp>
        <p:nvSpPr>
          <p:cNvPr id="3" name="TextBox 2"/>
          <p:cNvSpPr txBox="1"/>
          <p:nvPr/>
        </p:nvSpPr>
        <p:spPr>
          <a:xfrm>
            <a:off x="257707" y="913651"/>
            <a:ext cx="32855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a:t>
            </a:r>
            <a:r>
              <a:rPr lang="en-US" sz="1600" dirty="0" err="1" smtClean="0">
                <a:solidFill>
                  <a:srgbClr val="7F7F7F"/>
                </a:solidFill>
                <a:latin typeface="Helvetica Neue"/>
                <a:cs typeface="Helvetica Neue"/>
              </a:rPr>
              <a:t>CloudSearch</a:t>
            </a:r>
            <a:endParaRPr lang="en-US" sz="1600" dirty="0">
              <a:solidFill>
                <a:srgbClr val="7F7F7F"/>
              </a:solidFill>
              <a:latin typeface="Helvetica Neue"/>
              <a:cs typeface="Helvetica Neue"/>
            </a:endParaRPr>
          </a:p>
        </p:txBody>
      </p:sp>
      <p:sp>
        <p:nvSpPr>
          <p:cNvPr id="5" name="TextBox 4"/>
          <p:cNvSpPr txBox="1"/>
          <p:nvPr/>
        </p:nvSpPr>
        <p:spPr>
          <a:xfrm>
            <a:off x="5344290" y="913651"/>
            <a:ext cx="3439017" cy="338554"/>
          </a:xfrm>
          <a:prstGeom prst="rect">
            <a:avLst/>
          </a:prstGeom>
          <a:noFill/>
        </p:spPr>
        <p:txBody>
          <a:bodyPr wrap="square" rtlCol="0">
            <a:spAutoFit/>
          </a:bodyPr>
          <a:lstStyle/>
          <a:p>
            <a:r>
              <a:rPr lang="en-US" sz="1600" dirty="0">
                <a:solidFill>
                  <a:schemeClr val="tx1">
                    <a:lumMod val="50000"/>
                    <a:lumOff val="50000"/>
                  </a:schemeClr>
                </a:solidFill>
                <a:latin typeface="Helvetica Neue"/>
                <a:cs typeface="Helvetica Neue"/>
              </a:rPr>
              <a:t>Amazon Simple Email </a:t>
            </a:r>
            <a:r>
              <a:rPr lang="en-US" sz="1600" dirty="0" smtClean="0">
                <a:solidFill>
                  <a:schemeClr val="tx1">
                    <a:lumMod val="50000"/>
                    <a:lumOff val="50000"/>
                  </a:schemeClr>
                </a:solidFill>
                <a:latin typeface="Helvetica Neue"/>
                <a:cs typeface="Helvetica Neue"/>
              </a:rPr>
              <a:t>Service</a:t>
            </a:r>
            <a:endParaRPr lang="en-US" sz="1600" dirty="0">
              <a:solidFill>
                <a:schemeClr val="tx1">
                  <a:lumMod val="50000"/>
                  <a:lumOff val="50000"/>
                </a:schemeClr>
              </a:solidFill>
              <a:latin typeface="Helvetica Neue"/>
              <a:cs typeface="Helvetica Neue"/>
            </a:endParaRPr>
          </a:p>
        </p:txBody>
      </p:sp>
      <p:pic>
        <p:nvPicPr>
          <p:cNvPr id="7" name="Picture 6" descr="CloudSear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26" y="1300629"/>
            <a:ext cx="731520" cy="731520"/>
          </a:xfrm>
          <a:prstGeom prst="rect">
            <a:avLst/>
          </a:prstGeom>
        </p:spPr>
      </p:pic>
      <p:pic>
        <p:nvPicPr>
          <p:cNvPr id="9" name="Picture 8" descr="SES-E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613" y="1298387"/>
            <a:ext cx="731520" cy="731520"/>
          </a:xfrm>
          <a:prstGeom prst="rect">
            <a:avLst/>
          </a:prstGeom>
        </p:spPr>
      </p:pic>
      <p:pic>
        <p:nvPicPr>
          <p:cNvPr id="10" name="Picture 9" descr="S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409" y="1298387"/>
            <a:ext cx="731520" cy="731520"/>
          </a:xfrm>
          <a:prstGeom prst="rect">
            <a:avLst/>
          </a:prstGeom>
        </p:spPr>
      </p:pic>
      <p:sp>
        <p:nvSpPr>
          <p:cNvPr id="15" name="TextBox 14"/>
          <p:cNvSpPr txBox="1"/>
          <p:nvPr/>
        </p:nvSpPr>
        <p:spPr>
          <a:xfrm>
            <a:off x="5441275" y="2193495"/>
            <a:ext cx="790640" cy="154850"/>
          </a:xfrm>
          <a:prstGeom prst="rect">
            <a:avLst/>
          </a:prstGeom>
          <a:noFill/>
        </p:spPr>
        <p:txBody>
          <a:bodyPr wrap="square" lIns="0" tIns="0" rIns="0" bIns="0" rtlCol="0">
            <a:spAutoFit/>
          </a:bodyPr>
          <a:lstStyle/>
          <a:p>
            <a:pPr algn="ctr"/>
            <a:r>
              <a:rPr lang="en-US" sz="1000" dirty="0" smtClean="0">
                <a:latin typeface="Helvetica Neue"/>
                <a:cs typeface="Helvetica Neue"/>
              </a:rPr>
              <a:t>Amazon SES</a:t>
            </a:r>
            <a:endParaRPr lang="en-US" sz="1000" dirty="0">
              <a:latin typeface="Helvetica Neue"/>
              <a:cs typeface="Helvetica Neue"/>
            </a:endParaRPr>
          </a:p>
        </p:txBody>
      </p:sp>
      <p:sp>
        <p:nvSpPr>
          <p:cNvPr id="16" name="TextBox 15"/>
          <p:cNvSpPr txBox="1"/>
          <p:nvPr/>
        </p:nvSpPr>
        <p:spPr>
          <a:xfrm>
            <a:off x="6823499" y="2193495"/>
            <a:ext cx="480600" cy="154850"/>
          </a:xfrm>
          <a:prstGeom prst="rect">
            <a:avLst/>
          </a:prstGeom>
          <a:noFill/>
        </p:spPr>
        <p:txBody>
          <a:bodyPr wrap="square" lIns="0" tIns="0" rIns="0" bIns="0" rtlCol="0">
            <a:spAutoFit/>
          </a:bodyPr>
          <a:lstStyle/>
          <a:p>
            <a:pPr algn="ctr"/>
            <a:r>
              <a:rPr lang="en-US" sz="1000" dirty="0" smtClean="0">
                <a:latin typeface="Helvetica Neue"/>
                <a:cs typeface="Helvetica Neue"/>
              </a:rPr>
              <a:t>email</a:t>
            </a:r>
            <a:endParaRPr lang="en-US" sz="1000" dirty="0">
              <a:latin typeface="Helvetica Neue"/>
              <a:cs typeface="Helvetica Neue"/>
            </a:endParaRPr>
          </a:p>
        </p:txBody>
      </p:sp>
      <p:sp>
        <p:nvSpPr>
          <p:cNvPr id="21" name="TextBox 20"/>
          <p:cNvSpPr txBox="1"/>
          <p:nvPr/>
        </p:nvSpPr>
        <p:spPr>
          <a:xfrm>
            <a:off x="281627" y="2117032"/>
            <a:ext cx="857718"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a:t>
            </a:r>
            <a:r>
              <a:rPr lang="en-US" sz="1000" dirty="0" err="1" smtClean="0">
                <a:latin typeface="Helvetica Neue"/>
                <a:cs typeface="Helvetica Neue"/>
              </a:rPr>
              <a:t>CloudSearch</a:t>
            </a:r>
            <a:endParaRPr lang="en-US" sz="1000" dirty="0">
              <a:latin typeface="Helvetica Neue"/>
              <a:cs typeface="Helvetica Neue"/>
            </a:endParaRPr>
          </a:p>
        </p:txBody>
      </p:sp>
      <p:sp>
        <p:nvSpPr>
          <p:cNvPr id="22" name="TextBox 21"/>
          <p:cNvSpPr txBox="1"/>
          <p:nvPr/>
        </p:nvSpPr>
        <p:spPr>
          <a:xfrm>
            <a:off x="1316224" y="2193976"/>
            <a:ext cx="932424" cy="153888"/>
          </a:xfrm>
          <a:prstGeom prst="rect">
            <a:avLst/>
          </a:prstGeom>
          <a:noFill/>
        </p:spPr>
        <p:txBody>
          <a:bodyPr wrap="square" lIns="0" tIns="0" rIns="0" bIns="0" rtlCol="0">
            <a:spAutoFit/>
          </a:bodyPr>
          <a:lstStyle/>
          <a:p>
            <a:pPr algn="ctr"/>
            <a:r>
              <a:rPr lang="en-US" sz="1000" dirty="0">
                <a:latin typeface="Helvetica Neue"/>
                <a:cs typeface="Helvetica Neue"/>
              </a:rPr>
              <a:t>SDF metadata</a:t>
            </a:r>
          </a:p>
        </p:txBody>
      </p:sp>
      <p:pic>
        <p:nvPicPr>
          <p:cNvPr id="6" name="Picture 5" descr="Amazon-CloudSearch-SDF-meta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41" y="1186797"/>
            <a:ext cx="1103868" cy="1103868"/>
          </a:xfrm>
          <a:prstGeom prst="rect">
            <a:avLst/>
          </a:prstGeom>
        </p:spPr>
      </p:pic>
      <p:sp>
        <p:nvSpPr>
          <p:cNvPr id="23" name="Rectangle 22"/>
          <p:cNvSpPr/>
          <p:nvPr/>
        </p:nvSpPr>
        <p:spPr>
          <a:xfrm>
            <a:off x="212378" y="4723768"/>
            <a:ext cx="2812226"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App Services</a:t>
            </a:r>
            <a:endParaRPr lang="en-US" sz="1400" dirty="0">
              <a:solidFill>
                <a:schemeClr val="bg1">
                  <a:lumMod val="65000"/>
                </a:schemeClr>
              </a:solidFill>
              <a:latin typeface="Helvetica Neue"/>
              <a:cs typeface="Helvetica Neue"/>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199" y="3209331"/>
            <a:ext cx="952500" cy="952500"/>
          </a:xfrm>
          <a:prstGeom prst="rect">
            <a:avLst/>
          </a:prstGeom>
        </p:spPr>
      </p:pic>
      <p:sp>
        <p:nvSpPr>
          <p:cNvPr id="24" name="TextBox 23"/>
          <p:cNvSpPr txBox="1"/>
          <p:nvPr/>
        </p:nvSpPr>
        <p:spPr>
          <a:xfrm>
            <a:off x="267199" y="2855258"/>
            <a:ext cx="3510176" cy="338554"/>
          </a:xfrm>
          <a:prstGeom prst="rect">
            <a:avLst/>
          </a:prstGeom>
          <a:noFill/>
        </p:spPr>
        <p:txBody>
          <a:bodyPr wrap="square" rtlCol="0">
            <a:spAutoFit/>
          </a:bodyPr>
          <a:lstStyle/>
          <a:p>
            <a:r>
              <a:rPr lang="en-US" sz="1600" dirty="0">
                <a:solidFill>
                  <a:schemeClr val="tx1">
                    <a:lumMod val="50000"/>
                    <a:lumOff val="50000"/>
                  </a:schemeClr>
                </a:solidFill>
                <a:latin typeface="Helvetica Neue"/>
                <a:cs typeface="Helvetica Neue"/>
              </a:rPr>
              <a:t>Amazon </a:t>
            </a:r>
            <a:r>
              <a:rPr lang="en-US" sz="1600" dirty="0" err="1" smtClean="0">
                <a:solidFill>
                  <a:schemeClr val="tx1">
                    <a:lumMod val="50000"/>
                    <a:lumOff val="50000"/>
                  </a:schemeClr>
                </a:solidFill>
                <a:latin typeface="Helvetica Neue"/>
                <a:cs typeface="Helvetica Neue"/>
              </a:rPr>
              <a:t>AppStream</a:t>
            </a:r>
            <a:endParaRPr lang="en-US" sz="1600" dirty="0">
              <a:solidFill>
                <a:schemeClr val="tx1">
                  <a:lumMod val="50000"/>
                  <a:lumOff val="50000"/>
                </a:schemeClr>
              </a:solidFill>
              <a:latin typeface="Helvetica Neue"/>
              <a:cs typeface="Helvetica Neue"/>
            </a:endParaRPr>
          </a:p>
        </p:txBody>
      </p:sp>
      <p:sp>
        <p:nvSpPr>
          <p:cNvPr id="26" name="TextBox 25"/>
          <p:cNvSpPr txBox="1"/>
          <p:nvPr/>
        </p:nvSpPr>
        <p:spPr>
          <a:xfrm>
            <a:off x="267199" y="4084887"/>
            <a:ext cx="1120507"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a:t>
            </a:r>
            <a:r>
              <a:rPr lang="en-US" sz="1000" dirty="0" err="1" smtClean="0">
                <a:latin typeface="Helvetica Neue"/>
                <a:cs typeface="Helvetica Neue"/>
              </a:rPr>
              <a:t>AppStream</a:t>
            </a:r>
            <a:endParaRPr lang="en-US" sz="1000" dirty="0">
              <a:latin typeface="Helvetica Neue"/>
              <a:cs typeface="Helvetica Neue"/>
            </a:endParaRPr>
          </a:p>
        </p:txBody>
      </p:sp>
    </p:spTree>
    <p:extLst>
      <p:ext uri="{BB962C8B-B14F-4D97-AF65-F5344CB8AC3E}">
        <p14:creationId xmlns:p14="http://schemas.microsoft.com/office/powerpoint/2010/main" val="158857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7417"/>
          </a:xfrm>
        </p:spPr>
        <p:txBody>
          <a:bodyPr/>
          <a:lstStyle/>
          <a:p>
            <a:r>
              <a:rPr lang="en-US" b="0" dirty="0">
                <a:latin typeface="Helvetica Neue"/>
                <a:cs typeface="Helvetica Neue"/>
              </a:rPr>
              <a:t>App Services</a:t>
            </a:r>
          </a:p>
        </p:txBody>
      </p:sp>
      <p:sp>
        <p:nvSpPr>
          <p:cNvPr id="3" name="TextBox 2"/>
          <p:cNvSpPr txBox="1"/>
          <p:nvPr/>
        </p:nvSpPr>
        <p:spPr>
          <a:xfrm>
            <a:off x="257707" y="906180"/>
            <a:ext cx="3653893" cy="338554"/>
          </a:xfrm>
          <a:prstGeom prst="rect">
            <a:avLst/>
          </a:prstGeom>
          <a:noFill/>
        </p:spPr>
        <p:txBody>
          <a:bodyPr wrap="square" rtlCol="0">
            <a:spAutoFit/>
          </a:bodyPr>
          <a:lstStyle/>
          <a:p>
            <a:r>
              <a:rPr lang="en-US" sz="1600" dirty="0">
                <a:solidFill>
                  <a:srgbClr val="7F7F7F"/>
                </a:solidFill>
                <a:latin typeface="Helvetica Neue"/>
                <a:cs typeface="Helvetica Neue"/>
              </a:rPr>
              <a:t>Amazon Simple Queue </a:t>
            </a:r>
            <a:r>
              <a:rPr lang="en-US" sz="1600" dirty="0" smtClean="0">
                <a:solidFill>
                  <a:srgbClr val="7F7F7F"/>
                </a:solidFill>
                <a:latin typeface="Helvetica Neue"/>
                <a:cs typeface="Helvetica Neue"/>
              </a:rPr>
              <a:t>Service</a:t>
            </a:r>
            <a:endParaRPr lang="en-US" sz="1600" dirty="0">
              <a:solidFill>
                <a:srgbClr val="7F7F7F"/>
              </a:solidFill>
              <a:latin typeface="Helvetica Neue"/>
              <a:cs typeface="Helvetica Neue"/>
            </a:endParaRPr>
          </a:p>
        </p:txBody>
      </p:sp>
      <p:sp>
        <p:nvSpPr>
          <p:cNvPr id="4" name="TextBox 3"/>
          <p:cNvSpPr txBox="1"/>
          <p:nvPr/>
        </p:nvSpPr>
        <p:spPr>
          <a:xfrm>
            <a:off x="257707" y="2855259"/>
            <a:ext cx="4111093" cy="338554"/>
          </a:xfrm>
          <a:prstGeom prst="rect">
            <a:avLst/>
          </a:prstGeom>
          <a:noFill/>
        </p:spPr>
        <p:txBody>
          <a:bodyPr wrap="square" rtlCol="0">
            <a:spAutoFit/>
          </a:bodyPr>
          <a:lstStyle/>
          <a:p>
            <a:r>
              <a:rPr lang="en-US" sz="1600" dirty="0" smtClean="0">
                <a:solidFill>
                  <a:schemeClr val="tx1">
                    <a:lumMod val="50000"/>
                    <a:lumOff val="50000"/>
                  </a:schemeClr>
                </a:solidFill>
                <a:latin typeface="Helvetica Neue"/>
                <a:cs typeface="Helvetica Neue"/>
              </a:rPr>
              <a:t>Amazon Elastic Transcoder</a:t>
            </a:r>
            <a:endParaRPr lang="en-US" sz="1600" dirty="0">
              <a:solidFill>
                <a:schemeClr val="tx1">
                  <a:lumMod val="50000"/>
                  <a:lumOff val="50000"/>
                </a:schemeClr>
              </a:solidFill>
              <a:latin typeface="Helvetica Neue"/>
              <a:cs typeface="Helvetica Neue"/>
            </a:endParaRPr>
          </a:p>
        </p:txBody>
      </p:sp>
      <p:sp>
        <p:nvSpPr>
          <p:cNvPr id="5" name="TextBox 4"/>
          <p:cNvSpPr txBox="1"/>
          <p:nvPr/>
        </p:nvSpPr>
        <p:spPr>
          <a:xfrm>
            <a:off x="4524907" y="906180"/>
            <a:ext cx="4250793" cy="338554"/>
          </a:xfrm>
          <a:prstGeom prst="rect">
            <a:avLst/>
          </a:prstGeom>
          <a:noFill/>
        </p:spPr>
        <p:txBody>
          <a:bodyPr wrap="square" rtlCol="0">
            <a:spAutoFit/>
          </a:bodyPr>
          <a:lstStyle/>
          <a:p>
            <a:r>
              <a:rPr lang="en-US" sz="1600" dirty="0">
                <a:solidFill>
                  <a:srgbClr val="7F7F7F"/>
                </a:solidFill>
                <a:latin typeface="Helvetica Neue"/>
                <a:cs typeface="Helvetica Neue"/>
              </a:rPr>
              <a:t>Amazon Simple </a:t>
            </a:r>
            <a:r>
              <a:rPr lang="en-US" sz="1600" dirty="0" smtClean="0">
                <a:solidFill>
                  <a:srgbClr val="7F7F7F"/>
                </a:solidFill>
                <a:latin typeface="Helvetica Neue"/>
                <a:cs typeface="Helvetica Neue"/>
              </a:rPr>
              <a:t>Workflow</a:t>
            </a:r>
            <a:endParaRPr lang="en-US" sz="1600" dirty="0">
              <a:solidFill>
                <a:srgbClr val="7F7F7F"/>
              </a:solidFill>
              <a:latin typeface="Helvetica Neue"/>
              <a:cs typeface="Helvetica Neue"/>
            </a:endParaRPr>
          </a:p>
        </p:txBody>
      </p:sp>
      <p:pic>
        <p:nvPicPr>
          <p:cNvPr id="6" name="Picture 5" descr="SQ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29" y="1306232"/>
            <a:ext cx="731520" cy="731520"/>
          </a:xfrm>
          <a:prstGeom prst="rect">
            <a:avLst/>
          </a:prstGeom>
        </p:spPr>
      </p:pic>
      <p:pic>
        <p:nvPicPr>
          <p:cNvPr id="10" name="Picture 9" descr="TransCo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2" y="3318806"/>
            <a:ext cx="731520" cy="731520"/>
          </a:xfrm>
          <a:prstGeom prst="rect">
            <a:avLst/>
          </a:prstGeom>
        </p:spPr>
      </p:pic>
      <p:sp>
        <p:nvSpPr>
          <p:cNvPr id="13" name="TextBox 12"/>
          <p:cNvSpPr txBox="1"/>
          <p:nvPr/>
        </p:nvSpPr>
        <p:spPr>
          <a:xfrm>
            <a:off x="155936" y="2188923"/>
            <a:ext cx="1120507"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SQS</a:t>
            </a:r>
            <a:endParaRPr lang="en-US" sz="1000" dirty="0">
              <a:latin typeface="Helvetica Neue"/>
              <a:cs typeface="Helvetica Neue"/>
            </a:endParaRPr>
          </a:p>
        </p:txBody>
      </p:sp>
      <p:pic>
        <p:nvPicPr>
          <p:cNvPr id="12" name="Picture 11" descr="SQS-Queq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572" y="1298760"/>
            <a:ext cx="731520" cy="731520"/>
          </a:xfrm>
          <a:prstGeom prst="rect">
            <a:avLst/>
          </a:prstGeom>
        </p:spPr>
      </p:pic>
      <p:sp>
        <p:nvSpPr>
          <p:cNvPr id="14" name="TextBox 13"/>
          <p:cNvSpPr txBox="1"/>
          <p:nvPr/>
        </p:nvSpPr>
        <p:spPr>
          <a:xfrm>
            <a:off x="1384318" y="2188923"/>
            <a:ext cx="684028" cy="153888"/>
          </a:xfrm>
          <a:prstGeom prst="rect">
            <a:avLst/>
          </a:prstGeom>
          <a:noFill/>
        </p:spPr>
        <p:txBody>
          <a:bodyPr wrap="square" lIns="0" tIns="0" rIns="0" bIns="0" rtlCol="0">
            <a:spAutoFit/>
          </a:bodyPr>
          <a:lstStyle/>
          <a:p>
            <a:pPr algn="ctr"/>
            <a:r>
              <a:rPr lang="en-US" sz="1000" dirty="0" smtClean="0">
                <a:latin typeface="Helvetica Neue"/>
                <a:cs typeface="Helvetica Neue"/>
              </a:rPr>
              <a:t>queue</a:t>
            </a:r>
            <a:endParaRPr lang="en-US" sz="1000" dirty="0">
              <a:latin typeface="Helvetica Neue"/>
              <a:cs typeface="Helvetica Neue"/>
            </a:endParaRPr>
          </a:p>
        </p:txBody>
      </p:sp>
      <p:pic>
        <p:nvPicPr>
          <p:cNvPr id="11" name="Picture 10" descr="SQS-Mess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715" y="1298760"/>
            <a:ext cx="731520" cy="731520"/>
          </a:xfrm>
          <a:prstGeom prst="rect">
            <a:avLst/>
          </a:prstGeom>
        </p:spPr>
      </p:pic>
      <p:sp>
        <p:nvSpPr>
          <p:cNvPr id="15" name="TextBox 14"/>
          <p:cNvSpPr txBox="1"/>
          <p:nvPr/>
        </p:nvSpPr>
        <p:spPr>
          <a:xfrm>
            <a:off x="2444928" y="2188923"/>
            <a:ext cx="583094" cy="153888"/>
          </a:xfrm>
          <a:prstGeom prst="rect">
            <a:avLst/>
          </a:prstGeom>
          <a:noFill/>
        </p:spPr>
        <p:txBody>
          <a:bodyPr wrap="square" lIns="0" tIns="0" rIns="0" bIns="0" rtlCol="0">
            <a:spAutoFit/>
          </a:bodyPr>
          <a:lstStyle/>
          <a:p>
            <a:pPr algn="ctr"/>
            <a:r>
              <a:rPr lang="en-US" sz="1000" dirty="0" smtClean="0">
                <a:latin typeface="Helvetica Neue"/>
                <a:cs typeface="Helvetica Neue"/>
              </a:rPr>
              <a:t>message</a:t>
            </a:r>
            <a:endParaRPr lang="en-US" sz="1000" dirty="0">
              <a:latin typeface="Helvetica Neue"/>
              <a:cs typeface="Helvetica Neue"/>
            </a:endParaRPr>
          </a:p>
        </p:txBody>
      </p:sp>
      <p:grpSp>
        <p:nvGrpSpPr>
          <p:cNvPr id="24" name="Group 23"/>
          <p:cNvGrpSpPr/>
          <p:nvPr/>
        </p:nvGrpSpPr>
        <p:grpSpPr>
          <a:xfrm>
            <a:off x="4582610" y="1298760"/>
            <a:ext cx="938156" cy="1044051"/>
            <a:chOff x="4582610" y="1298760"/>
            <a:chExt cx="938156" cy="1044051"/>
          </a:xfrm>
        </p:grpSpPr>
        <p:pic>
          <p:nvPicPr>
            <p:cNvPr id="9" name="Picture 8" descr="SW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5928" y="1298760"/>
              <a:ext cx="731520" cy="731520"/>
            </a:xfrm>
            <a:prstGeom prst="rect">
              <a:avLst/>
            </a:prstGeom>
          </p:spPr>
        </p:pic>
        <p:sp>
          <p:nvSpPr>
            <p:cNvPr id="16" name="TextBox 15"/>
            <p:cNvSpPr txBox="1"/>
            <p:nvPr/>
          </p:nvSpPr>
          <p:spPr>
            <a:xfrm>
              <a:off x="4582610" y="2188923"/>
              <a:ext cx="93815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SWF</a:t>
              </a:r>
              <a:endParaRPr lang="en-US" sz="1000" dirty="0">
                <a:latin typeface="Helvetica Neue"/>
                <a:cs typeface="Helvetica Neue"/>
              </a:endParaRPr>
            </a:p>
          </p:txBody>
        </p:sp>
      </p:grpSp>
      <p:grpSp>
        <p:nvGrpSpPr>
          <p:cNvPr id="22" name="Group 21"/>
          <p:cNvGrpSpPr/>
          <p:nvPr/>
        </p:nvGrpSpPr>
        <p:grpSpPr>
          <a:xfrm>
            <a:off x="5724788" y="1298760"/>
            <a:ext cx="731520" cy="1044522"/>
            <a:chOff x="5873750" y="1298760"/>
            <a:chExt cx="731520" cy="1044522"/>
          </a:xfrm>
        </p:grpSpPr>
        <p:pic>
          <p:nvPicPr>
            <p:cNvPr id="7" name="Picture 6" descr="SWF-Decid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3750" y="1298760"/>
              <a:ext cx="731520" cy="731520"/>
            </a:xfrm>
            <a:prstGeom prst="rect">
              <a:avLst/>
            </a:prstGeom>
          </p:spPr>
        </p:pic>
        <p:sp>
          <p:nvSpPr>
            <p:cNvPr id="17" name="TextBox 16"/>
            <p:cNvSpPr txBox="1"/>
            <p:nvPr/>
          </p:nvSpPr>
          <p:spPr>
            <a:xfrm>
              <a:off x="5973634" y="2188452"/>
              <a:ext cx="531752" cy="154830"/>
            </a:xfrm>
            <a:prstGeom prst="rect">
              <a:avLst/>
            </a:prstGeom>
            <a:noFill/>
          </p:spPr>
          <p:txBody>
            <a:bodyPr wrap="square" lIns="0" tIns="0" rIns="0" bIns="0" rtlCol="0">
              <a:spAutoFit/>
            </a:bodyPr>
            <a:lstStyle/>
            <a:p>
              <a:pPr algn="ctr"/>
              <a:r>
                <a:rPr lang="en-US" sz="1000" dirty="0" smtClean="0">
                  <a:latin typeface="Helvetica Neue"/>
                  <a:cs typeface="Helvetica Neue"/>
                </a:rPr>
                <a:t>decider</a:t>
              </a:r>
              <a:endParaRPr lang="en-US" sz="1000" dirty="0">
                <a:latin typeface="Helvetica Neue"/>
                <a:cs typeface="Helvetica Neue"/>
              </a:endParaRPr>
            </a:p>
          </p:txBody>
        </p:sp>
      </p:grpSp>
      <p:grpSp>
        <p:nvGrpSpPr>
          <p:cNvPr id="23" name="Group 22"/>
          <p:cNvGrpSpPr/>
          <p:nvPr/>
        </p:nvGrpSpPr>
        <p:grpSpPr>
          <a:xfrm>
            <a:off x="6660329" y="1298760"/>
            <a:ext cx="731520" cy="1056767"/>
            <a:chOff x="7130976" y="1298760"/>
            <a:chExt cx="731520" cy="1056767"/>
          </a:xfrm>
        </p:grpSpPr>
        <p:pic>
          <p:nvPicPr>
            <p:cNvPr id="8" name="Picture 7" descr="SWF-Work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0976" y="1298760"/>
              <a:ext cx="731520" cy="731520"/>
            </a:xfrm>
            <a:prstGeom prst="rect">
              <a:avLst/>
            </a:prstGeom>
          </p:spPr>
        </p:pic>
        <p:sp>
          <p:nvSpPr>
            <p:cNvPr id="18" name="TextBox 17"/>
            <p:cNvSpPr txBox="1"/>
            <p:nvPr/>
          </p:nvSpPr>
          <p:spPr>
            <a:xfrm>
              <a:off x="7194931" y="2201639"/>
              <a:ext cx="603610" cy="153888"/>
            </a:xfrm>
            <a:prstGeom prst="rect">
              <a:avLst/>
            </a:prstGeom>
            <a:noFill/>
          </p:spPr>
          <p:txBody>
            <a:bodyPr wrap="square" lIns="0" tIns="0" rIns="0" bIns="0" rtlCol="0">
              <a:spAutoFit/>
            </a:bodyPr>
            <a:lstStyle/>
            <a:p>
              <a:pPr algn="ctr"/>
              <a:r>
                <a:rPr lang="en-US" sz="1000" dirty="0" smtClean="0">
                  <a:latin typeface="Helvetica Neue"/>
                  <a:cs typeface="Helvetica Neue"/>
                </a:rPr>
                <a:t>worker</a:t>
              </a:r>
              <a:endParaRPr lang="en-US" sz="1000" dirty="0">
                <a:latin typeface="Helvetica Neue"/>
                <a:cs typeface="Helvetica Neue"/>
              </a:endParaRPr>
            </a:p>
          </p:txBody>
        </p:sp>
      </p:grpSp>
      <p:sp>
        <p:nvSpPr>
          <p:cNvPr id="19" name="TextBox 18"/>
          <p:cNvSpPr txBox="1"/>
          <p:nvPr/>
        </p:nvSpPr>
        <p:spPr>
          <a:xfrm>
            <a:off x="197505" y="4205984"/>
            <a:ext cx="1027674" cy="307777"/>
          </a:xfrm>
          <a:prstGeom prst="rect">
            <a:avLst/>
          </a:prstGeom>
          <a:noFill/>
        </p:spPr>
        <p:txBody>
          <a:bodyPr wrap="square" lIns="0" tIns="0" rIns="0" bIns="0" rtlCol="0">
            <a:spAutoFit/>
          </a:bodyPr>
          <a:lstStyle/>
          <a:p>
            <a:pPr algn="ctr"/>
            <a:r>
              <a:rPr lang="en-US" sz="1000" dirty="0" smtClean="0">
                <a:latin typeface="Helvetica Neue"/>
                <a:cs typeface="Helvetica Neue"/>
              </a:rPr>
              <a:t>Elastic Transcoder</a:t>
            </a:r>
            <a:endParaRPr lang="en-US" sz="1000" dirty="0">
              <a:latin typeface="Helvetica Neue"/>
              <a:cs typeface="Helvetica Neue"/>
            </a:endParaRPr>
          </a:p>
        </p:txBody>
      </p:sp>
      <p:sp>
        <p:nvSpPr>
          <p:cNvPr id="25" name="Rectangle 24"/>
          <p:cNvSpPr/>
          <p:nvPr/>
        </p:nvSpPr>
        <p:spPr>
          <a:xfrm>
            <a:off x="212378" y="4723768"/>
            <a:ext cx="2812226"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App Services</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376947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a:t>
            </a:r>
            <a:endParaRPr lang="en-US" dirty="0"/>
          </a:p>
        </p:txBody>
      </p:sp>
      <p:pic>
        <p:nvPicPr>
          <p:cNvPr id="3" name="Picture 2" descr="Elastic-MapReduce-EM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7" y="1321269"/>
            <a:ext cx="731520" cy="731520"/>
          </a:xfrm>
          <a:prstGeom prst="rect">
            <a:avLst/>
          </a:prstGeom>
        </p:spPr>
      </p:pic>
      <p:pic>
        <p:nvPicPr>
          <p:cNvPr id="4" name="Picture 3" descr="EMR-Clus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038" y="1321269"/>
            <a:ext cx="731520" cy="731520"/>
          </a:xfrm>
          <a:prstGeom prst="rect">
            <a:avLst/>
          </a:prstGeom>
        </p:spPr>
      </p:pic>
      <p:sp>
        <p:nvSpPr>
          <p:cNvPr id="5" name="TextBox 4"/>
          <p:cNvSpPr txBox="1"/>
          <p:nvPr/>
        </p:nvSpPr>
        <p:spPr>
          <a:xfrm>
            <a:off x="336789" y="802909"/>
            <a:ext cx="33554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Elastic MapReduce</a:t>
            </a:r>
            <a:endParaRPr lang="en-US" sz="1600" dirty="0">
              <a:solidFill>
                <a:srgbClr val="7F7F7F"/>
              </a:solidFill>
              <a:latin typeface="Helvetica Neue"/>
              <a:cs typeface="Helvetica Neue"/>
            </a:endParaRPr>
          </a:p>
        </p:txBody>
      </p:sp>
      <p:sp>
        <p:nvSpPr>
          <p:cNvPr id="6" name="TextBox 5"/>
          <p:cNvSpPr txBox="1"/>
          <p:nvPr/>
        </p:nvSpPr>
        <p:spPr>
          <a:xfrm>
            <a:off x="421217" y="2128839"/>
            <a:ext cx="85316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EMR</a:t>
            </a:r>
            <a:endParaRPr lang="en-US" sz="1000" dirty="0">
              <a:latin typeface="Helvetica Neue"/>
              <a:cs typeface="Helvetica Neue"/>
            </a:endParaRPr>
          </a:p>
        </p:txBody>
      </p:sp>
      <p:sp>
        <p:nvSpPr>
          <p:cNvPr id="7" name="TextBox 6"/>
          <p:cNvSpPr txBox="1"/>
          <p:nvPr/>
        </p:nvSpPr>
        <p:spPr>
          <a:xfrm>
            <a:off x="1552309" y="2128839"/>
            <a:ext cx="470978" cy="154602"/>
          </a:xfrm>
          <a:prstGeom prst="rect">
            <a:avLst/>
          </a:prstGeom>
          <a:noFill/>
        </p:spPr>
        <p:txBody>
          <a:bodyPr wrap="square" lIns="0" tIns="0" rIns="0" bIns="0" rtlCol="0">
            <a:spAutoFit/>
          </a:bodyPr>
          <a:lstStyle/>
          <a:p>
            <a:pPr algn="ctr"/>
            <a:r>
              <a:rPr lang="en-US" sz="1000" dirty="0" smtClean="0">
                <a:latin typeface="Helvetica Neue"/>
                <a:cs typeface="Helvetica Neue"/>
              </a:rPr>
              <a:t>cluster</a:t>
            </a:r>
            <a:endParaRPr lang="en-US" sz="1000" dirty="0">
              <a:latin typeface="Helvetica Neue"/>
              <a:cs typeface="Helvetica Neue"/>
            </a:endParaRPr>
          </a:p>
        </p:txBody>
      </p:sp>
      <p:sp>
        <p:nvSpPr>
          <p:cNvPr id="8" name="TextBox 7"/>
          <p:cNvSpPr txBox="1"/>
          <p:nvPr/>
        </p:nvSpPr>
        <p:spPr>
          <a:xfrm>
            <a:off x="2329512" y="2158662"/>
            <a:ext cx="836706" cy="307777"/>
          </a:xfrm>
          <a:prstGeom prst="rect">
            <a:avLst/>
          </a:prstGeom>
          <a:noFill/>
        </p:spPr>
        <p:txBody>
          <a:bodyPr wrap="square" lIns="0" tIns="0" rIns="0" bIns="0" rtlCol="0">
            <a:spAutoFit/>
          </a:bodyPr>
          <a:lstStyle/>
          <a:p>
            <a:pPr algn="ctr"/>
            <a:r>
              <a:rPr lang="en-US" sz="1000" dirty="0" smtClean="0">
                <a:latin typeface="Helvetica Neue"/>
                <a:cs typeface="Helvetica Neue"/>
              </a:rPr>
              <a:t>MapR M3 engine</a:t>
            </a:r>
            <a:endParaRPr lang="en-US" sz="1000" dirty="0">
              <a:latin typeface="Helvetica Neue"/>
              <a:cs typeface="Helvetica Neue"/>
            </a:endParaRPr>
          </a:p>
        </p:txBody>
      </p:sp>
      <p:sp>
        <p:nvSpPr>
          <p:cNvPr id="9" name="TextBox 8"/>
          <p:cNvSpPr txBox="1"/>
          <p:nvPr/>
        </p:nvSpPr>
        <p:spPr>
          <a:xfrm>
            <a:off x="3345742" y="2158662"/>
            <a:ext cx="753310" cy="307777"/>
          </a:xfrm>
          <a:prstGeom prst="rect">
            <a:avLst/>
          </a:prstGeom>
          <a:noFill/>
        </p:spPr>
        <p:txBody>
          <a:bodyPr wrap="square" lIns="0" tIns="0" rIns="0" bIns="0" rtlCol="0">
            <a:spAutoFit/>
          </a:bodyPr>
          <a:lstStyle/>
          <a:p>
            <a:pPr algn="ctr"/>
            <a:r>
              <a:rPr lang="en-US" sz="1000" dirty="0">
                <a:latin typeface="Helvetica Neue"/>
                <a:cs typeface="Helvetica Neue"/>
              </a:rPr>
              <a:t>MapR M5 </a:t>
            </a:r>
            <a:r>
              <a:rPr lang="en-US" sz="1000" dirty="0" smtClean="0">
                <a:latin typeface="Helvetica Neue"/>
                <a:cs typeface="Helvetica Neue"/>
              </a:rPr>
              <a:t>engine</a:t>
            </a:r>
            <a:endParaRPr lang="en-US" sz="1000" dirty="0">
              <a:latin typeface="Helvetica Neue"/>
              <a:cs typeface="Helvetica Neue"/>
            </a:endParaRPr>
          </a:p>
        </p:txBody>
      </p:sp>
      <p:sp>
        <p:nvSpPr>
          <p:cNvPr id="10" name="TextBox 9"/>
          <p:cNvSpPr txBox="1"/>
          <p:nvPr/>
        </p:nvSpPr>
        <p:spPr>
          <a:xfrm>
            <a:off x="4468229" y="2158662"/>
            <a:ext cx="628250" cy="307777"/>
          </a:xfrm>
          <a:prstGeom prst="rect">
            <a:avLst/>
          </a:prstGeom>
          <a:noFill/>
        </p:spPr>
        <p:txBody>
          <a:bodyPr wrap="square" lIns="0" tIns="0" rIns="0" bIns="0" rtlCol="0">
            <a:spAutoFit/>
          </a:bodyPr>
          <a:lstStyle/>
          <a:p>
            <a:pPr algn="ctr"/>
            <a:r>
              <a:rPr lang="en-US" sz="1000" dirty="0">
                <a:latin typeface="Helvetica Neue"/>
                <a:cs typeface="Helvetica Neue"/>
              </a:rPr>
              <a:t>MapR </a:t>
            </a:r>
            <a:r>
              <a:rPr lang="en-US" sz="1000" dirty="0" smtClean="0">
                <a:latin typeface="Helvetica Neue"/>
                <a:cs typeface="Helvetica Neue"/>
              </a:rPr>
              <a:t>M7 engine</a:t>
            </a:r>
            <a:endParaRPr lang="en-US" sz="1000" dirty="0">
              <a:latin typeface="Helvetica Neue"/>
              <a:cs typeface="Helvetica Neue"/>
            </a:endParaRPr>
          </a:p>
        </p:txBody>
      </p:sp>
      <p:sp>
        <p:nvSpPr>
          <p:cNvPr id="11" name="TextBox 10"/>
          <p:cNvSpPr txBox="1"/>
          <p:nvPr/>
        </p:nvSpPr>
        <p:spPr>
          <a:xfrm>
            <a:off x="5322247" y="2158662"/>
            <a:ext cx="672376" cy="307777"/>
          </a:xfrm>
          <a:prstGeom prst="rect">
            <a:avLst/>
          </a:prstGeom>
          <a:noFill/>
        </p:spPr>
        <p:txBody>
          <a:bodyPr wrap="square" lIns="0" tIns="0" rIns="0" bIns="0" rtlCol="0">
            <a:spAutoFit/>
          </a:bodyPr>
          <a:lstStyle/>
          <a:p>
            <a:pPr algn="ctr"/>
            <a:r>
              <a:rPr lang="en-US" sz="1000" dirty="0" smtClean="0">
                <a:latin typeface="Helvetica Neue"/>
                <a:cs typeface="Helvetica Neue"/>
              </a:rPr>
              <a:t>engine</a:t>
            </a:r>
            <a:endParaRPr lang="en-US" sz="1000" dirty="0">
              <a:latin typeface="Helvetica Neue"/>
              <a:cs typeface="Helvetica Neue"/>
            </a:endParaRPr>
          </a:p>
          <a:p>
            <a:pPr algn="ctr"/>
            <a:endParaRPr lang="en-US" sz="1000" dirty="0">
              <a:latin typeface="Helvetica Neue"/>
              <a:cs typeface="Helvetica Neue"/>
            </a:endParaRPr>
          </a:p>
        </p:txBody>
      </p:sp>
      <p:pic>
        <p:nvPicPr>
          <p:cNvPr id="12" name="Picture 11" descr="EMR_Engine_M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3894" y="1462903"/>
            <a:ext cx="585314" cy="585314"/>
          </a:xfrm>
          <a:prstGeom prst="rect">
            <a:avLst/>
          </a:prstGeom>
        </p:spPr>
      </p:pic>
      <p:pic>
        <p:nvPicPr>
          <p:cNvPr id="13" name="Picture 12" descr="EMR_Engine_M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761" y="1428665"/>
            <a:ext cx="603990" cy="603990"/>
          </a:xfrm>
          <a:prstGeom prst="rect">
            <a:avLst/>
          </a:prstGeom>
        </p:spPr>
      </p:pic>
      <p:pic>
        <p:nvPicPr>
          <p:cNvPr id="14" name="Picture 13" descr="EMR_Engine_M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561" y="1438003"/>
            <a:ext cx="585314" cy="585314"/>
          </a:xfrm>
          <a:prstGeom prst="rect">
            <a:avLst/>
          </a:prstGeom>
        </p:spPr>
      </p:pic>
      <p:pic>
        <p:nvPicPr>
          <p:cNvPr id="15" name="Picture 14" descr="EMR_Engine_Bla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9537" y="1403765"/>
            <a:ext cx="603913" cy="603913"/>
          </a:xfrm>
          <a:prstGeom prst="rect">
            <a:avLst/>
          </a:prstGeom>
        </p:spPr>
      </p:pic>
      <p:sp>
        <p:nvSpPr>
          <p:cNvPr id="16" name="TextBox 15"/>
          <p:cNvSpPr txBox="1"/>
          <p:nvPr/>
        </p:nvSpPr>
        <p:spPr>
          <a:xfrm>
            <a:off x="331844" y="2750108"/>
            <a:ext cx="33554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Kinesis</a:t>
            </a:r>
            <a:endParaRPr lang="en-US" sz="1600" dirty="0">
              <a:solidFill>
                <a:srgbClr val="7F7F7F"/>
              </a:solidFill>
              <a:latin typeface="Helvetica Neue"/>
              <a:cs typeface="Helvetica Neue"/>
            </a:endParaRPr>
          </a:p>
        </p:txBody>
      </p:sp>
      <p:sp>
        <p:nvSpPr>
          <p:cNvPr id="17" name="TextBox 16"/>
          <p:cNvSpPr txBox="1"/>
          <p:nvPr/>
        </p:nvSpPr>
        <p:spPr>
          <a:xfrm>
            <a:off x="366466" y="3952603"/>
            <a:ext cx="853160"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Kinesis</a:t>
            </a:r>
            <a:endParaRPr lang="en-US" sz="1000" dirty="0">
              <a:latin typeface="Helvetica Neue"/>
              <a:cs typeface="Helvetica Neue"/>
            </a:endParaRPr>
          </a:p>
        </p:txBody>
      </p:sp>
      <p:sp>
        <p:nvSpPr>
          <p:cNvPr id="18" name="TextBox 17"/>
          <p:cNvSpPr txBox="1"/>
          <p:nvPr/>
        </p:nvSpPr>
        <p:spPr>
          <a:xfrm>
            <a:off x="1380423" y="3952603"/>
            <a:ext cx="947417" cy="307777"/>
          </a:xfrm>
          <a:prstGeom prst="rect">
            <a:avLst/>
          </a:prstGeom>
          <a:noFill/>
        </p:spPr>
        <p:txBody>
          <a:bodyPr wrap="square" lIns="0" tIns="0" rIns="0" bIns="0" rtlCol="0">
            <a:spAutoFit/>
          </a:bodyPr>
          <a:lstStyle/>
          <a:p>
            <a:pPr algn="ctr"/>
            <a:r>
              <a:rPr lang="en-US" sz="1000" dirty="0" smtClean="0">
                <a:latin typeface="Helvetica Neue"/>
                <a:cs typeface="Helvetica Neue"/>
              </a:rPr>
              <a:t>Kinesis-enabled app</a:t>
            </a:r>
            <a:endParaRPr lang="en-US" sz="1000" dirty="0">
              <a:latin typeface="Helvetica Neue"/>
              <a:cs typeface="Helvetica Neue"/>
            </a:endParaRPr>
          </a:p>
        </p:txBody>
      </p:sp>
      <p:pic>
        <p:nvPicPr>
          <p:cNvPr id="19" name="Picture 18" descr="Kinesis-Enabled_App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599" y="3244478"/>
            <a:ext cx="622587" cy="622587"/>
          </a:xfrm>
          <a:prstGeom prst="rect">
            <a:avLst/>
          </a:prstGeom>
        </p:spPr>
      </p:pic>
      <p:pic>
        <p:nvPicPr>
          <p:cNvPr id="20" name="Picture 19" descr="Kinesis.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229" y="3213353"/>
            <a:ext cx="526252" cy="63150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7674" y="3000103"/>
            <a:ext cx="952500" cy="952500"/>
          </a:xfrm>
          <a:prstGeom prst="rect">
            <a:avLst/>
          </a:prstGeom>
        </p:spPr>
      </p:pic>
      <p:sp>
        <p:nvSpPr>
          <p:cNvPr id="22" name="TextBox 21"/>
          <p:cNvSpPr txBox="1"/>
          <p:nvPr/>
        </p:nvSpPr>
        <p:spPr>
          <a:xfrm>
            <a:off x="6517674" y="2750108"/>
            <a:ext cx="2203350"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Data Pipeline</a:t>
            </a:r>
            <a:endParaRPr lang="en-US" sz="1600" dirty="0">
              <a:solidFill>
                <a:srgbClr val="7F7F7F"/>
              </a:solidFill>
              <a:latin typeface="Helvetica Neue"/>
              <a:cs typeface="Helvetica Neue"/>
            </a:endParaRPr>
          </a:p>
        </p:txBody>
      </p:sp>
      <p:sp>
        <p:nvSpPr>
          <p:cNvPr id="23" name="TextBox 22"/>
          <p:cNvSpPr txBox="1"/>
          <p:nvPr/>
        </p:nvSpPr>
        <p:spPr>
          <a:xfrm>
            <a:off x="6561725" y="3952603"/>
            <a:ext cx="947417" cy="307777"/>
          </a:xfrm>
          <a:prstGeom prst="rect">
            <a:avLst/>
          </a:prstGeom>
          <a:noFill/>
        </p:spPr>
        <p:txBody>
          <a:bodyPr wrap="square" lIns="0" tIns="0" rIns="0" bIns="0" rtlCol="0">
            <a:spAutoFit/>
          </a:bodyPr>
          <a:lstStyle/>
          <a:p>
            <a:pPr algn="ctr"/>
            <a:r>
              <a:rPr lang="en-US" sz="1000" dirty="0" smtClean="0">
                <a:latin typeface="Helvetica Neue"/>
                <a:cs typeface="Helvetica Neue"/>
              </a:rPr>
              <a:t>AWS Data Pipeline</a:t>
            </a:r>
            <a:endParaRPr lang="en-US" sz="1000" dirty="0">
              <a:latin typeface="Helvetica Neue"/>
              <a:cs typeface="Helvetica Neue"/>
            </a:endParaRPr>
          </a:p>
        </p:txBody>
      </p:sp>
    </p:spTree>
    <p:extLst>
      <p:ext uri="{BB962C8B-B14F-4D97-AF65-F5344CB8AC3E}">
        <p14:creationId xmlns:p14="http://schemas.microsoft.com/office/powerpoint/2010/main" val="203290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Services</a:t>
            </a:r>
            <a:endParaRPr lang="en-US" dirty="0"/>
          </a:p>
        </p:txBody>
      </p:sp>
      <p:sp>
        <p:nvSpPr>
          <p:cNvPr id="3" name="TextBox 2"/>
          <p:cNvSpPr txBox="1"/>
          <p:nvPr/>
        </p:nvSpPr>
        <p:spPr>
          <a:xfrm>
            <a:off x="376886" y="906180"/>
            <a:ext cx="4057478"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a:t>
            </a:r>
            <a:r>
              <a:rPr lang="en-US" sz="1600" dirty="0" err="1" smtClean="0">
                <a:solidFill>
                  <a:srgbClr val="7F7F7F"/>
                </a:solidFill>
                <a:latin typeface="Helvetica Neue"/>
                <a:cs typeface="Helvetica Neue"/>
              </a:rPr>
              <a:t>Cognito</a:t>
            </a:r>
            <a:endParaRPr lang="en-US" sz="1600" dirty="0">
              <a:solidFill>
                <a:srgbClr val="7F7F7F"/>
              </a:solidFill>
              <a:latin typeface="Helvetica Neue"/>
              <a:cs typeface="Helvetica Neue"/>
            </a:endParaRPr>
          </a:p>
        </p:txBody>
      </p:sp>
      <p:sp>
        <p:nvSpPr>
          <p:cNvPr id="4" name="TextBox 3"/>
          <p:cNvSpPr txBox="1"/>
          <p:nvPr/>
        </p:nvSpPr>
        <p:spPr>
          <a:xfrm>
            <a:off x="690580" y="2028437"/>
            <a:ext cx="934334" cy="153888"/>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Amazon </a:t>
            </a:r>
            <a:r>
              <a:rPr lang="en-US" dirty="0" err="1"/>
              <a:t>Cognito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16" y="1250811"/>
            <a:ext cx="760455" cy="760455"/>
          </a:xfrm>
          <a:prstGeom prst="rect">
            <a:avLst/>
          </a:prstGeom>
        </p:spPr>
      </p:pic>
      <p:sp>
        <p:nvSpPr>
          <p:cNvPr id="8" name="TextBox 7"/>
          <p:cNvSpPr txBox="1"/>
          <p:nvPr/>
        </p:nvSpPr>
        <p:spPr>
          <a:xfrm>
            <a:off x="376886" y="2714385"/>
            <a:ext cx="2533130"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Mobile Analytics</a:t>
            </a:r>
            <a:endParaRPr lang="en-US" sz="1600" dirty="0">
              <a:solidFill>
                <a:srgbClr val="7F7F7F"/>
              </a:solidFill>
              <a:latin typeface="Helvetica Neue"/>
              <a:cs typeface="Helvetica Neue"/>
            </a:endParaRPr>
          </a:p>
        </p:txBody>
      </p:sp>
      <p:sp>
        <p:nvSpPr>
          <p:cNvPr id="9" name="TextBox 8"/>
          <p:cNvSpPr txBox="1"/>
          <p:nvPr/>
        </p:nvSpPr>
        <p:spPr>
          <a:xfrm>
            <a:off x="690580" y="3731615"/>
            <a:ext cx="934334" cy="307777"/>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dirty="0"/>
              <a:t>Amazon Mobile</a:t>
            </a:r>
            <a:br>
              <a:rPr lang="en-US" dirty="0"/>
            </a:br>
            <a:r>
              <a:rPr lang="en-US" dirty="0"/>
              <a:t>Analytics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81" y="3052939"/>
            <a:ext cx="688923" cy="688923"/>
          </a:xfrm>
          <a:prstGeom prst="rect">
            <a:avLst/>
          </a:prstGeom>
        </p:spPr>
      </p:pic>
      <p:sp>
        <p:nvSpPr>
          <p:cNvPr id="13" name="TextBox 12"/>
          <p:cNvSpPr txBox="1"/>
          <p:nvPr/>
        </p:nvSpPr>
        <p:spPr>
          <a:xfrm>
            <a:off x="3872059" y="906180"/>
            <a:ext cx="4111093" cy="338554"/>
          </a:xfrm>
          <a:prstGeom prst="rect">
            <a:avLst/>
          </a:prstGeom>
          <a:noFill/>
        </p:spPr>
        <p:txBody>
          <a:bodyPr wrap="square" rtlCol="0">
            <a:spAutoFit/>
          </a:bodyPr>
          <a:lstStyle/>
          <a:p>
            <a:r>
              <a:rPr lang="en-US" sz="1600" dirty="0">
                <a:solidFill>
                  <a:srgbClr val="7F7F7F"/>
                </a:solidFill>
                <a:latin typeface="Helvetica Neue"/>
                <a:cs typeface="Helvetica Neue"/>
              </a:rPr>
              <a:t>Amazon Simple Notification </a:t>
            </a:r>
            <a:r>
              <a:rPr lang="en-US" sz="1600" dirty="0" smtClean="0">
                <a:solidFill>
                  <a:srgbClr val="7F7F7F"/>
                </a:solidFill>
                <a:latin typeface="Helvetica Neue"/>
                <a:cs typeface="Helvetica Neue"/>
              </a:rPr>
              <a:t>Service</a:t>
            </a:r>
            <a:endParaRPr lang="en-US" sz="1600" dirty="0">
              <a:solidFill>
                <a:srgbClr val="7F7F7F"/>
              </a:solidFill>
              <a:latin typeface="Helvetica Neue"/>
              <a:cs typeface="Helvetica Neue"/>
            </a:endParaRPr>
          </a:p>
        </p:txBody>
      </p:sp>
      <p:pic>
        <p:nvPicPr>
          <p:cNvPr id="14" name="Picture 13" descr="S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942" y="1278563"/>
            <a:ext cx="731520" cy="731520"/>
          </a:xfrm>
          <a:prstGeom prst="rect">
            <a:avLst/>
          </a:prstGeom>
        </p:spPr>
      </p:pic>
      <p:sp>
        <p:nvSpPr>
          <p:cNvPr id="15" name="TextBox 14"/>
          <p:cNvSpPr txBox="1"/>
          <p:nvPr/>
        </p:nvSpPr>
        <p:spPr>
          <a:xfrm>
            <a:off x="3929681" y="2049311"/>
            <a:ext cx="836042"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SNS</a:t>
            </a:r>
            <a:endParaRPr lang="en-US" sz="1000" dirty="0">
              <a:latin typeface="Helvetica Neue"/>
              <a:cs typeface="Helvetica Neue"/>
            </a:endParaRPr>
          </a:p>
        </p:txBody>
      </p:sp>
      <p:pic>
        <p:nvPicPr>
          <p:cNvPr id="16" name="Picture 15" descr="SNS-Email-Notific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693" y="1278563"/>
            <a:ext cx="975360" cy="731520"/>
          </a:xfrm>
          <a:prstGeom prst="rect">
            <a:avLst/>
          </a:prstGeom>
        </p:spPr>
      </p:pic>
      <p:sp>
        <p:nvSpPr>
          <p:cNvPr id="17" name="TextBox 16"/>
          <p:cNvSpPr txBox="1"/>
          <p:nvPr/>
        </p:nvSpPr>
        <p:spPr>
          <a:xfrm>
            <a:off x="5011189" y="2049311"/>
            <a:ext cx="1028308" cy="153888"/>
          </a:xfrm>
          <a:prstGeom prst="rect">
            <a:avLst/>
          </a:prstGeom>
          <a:noFill/>
        </p:spPr>
        <p:txBody>
          <a:bodyPr wrap="square" lIns="0" tIns="0" rIns="0" bIns="0" rtlCol="0">
            <a:spAutoFit/>
          </a:bodyPr>
          <a:lstStyle/>
          <a:p>
            <a:pPr algn="ctr"/>
            <a:r>
              <a:rPr lang="en-US" sz="1000" dirty="0" smtClean="0">
                <a:latin typeface="Helvetica Neue"/>
                <a:cs typeface="Helvetica Neue"/>
              </a:rPr>
              <a:t>email notification</a:t>
            </a:r>
            <a:endParaRPr lang="en-US" sz="1000" dirty="0">
              <a:latin typeface="Helvetica Neue"/>
              <a:cs typeface="Helvetica Neue"/>
            </a:endParaRPr>
          </a:p>
        </p:txBody>
      </p:sp>
      <p:pic>
        <p:nvPicPr>
          <p:cNvPr id="18" name="Picture 17" descr="SNS-HTTP-Noitfic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7555" y="1278563"/>
            <a:ext cx="975360" cy="731520"/>
          </a:xfrm>
          <a:prstGeom prst="rect">
            <a:avLst/>
          </a:prstGeom>
        </p:spPr>
      </p:pic>
      <p:sp>
        <p:nvSpPr>
          <p:cNvPr id="19" name="TextBox 18"/>
          <p:cNvSpPr txBox="1"/>
          <p:nvPr/>
        </p:nvSpPr>
        <p:spPr>
          <a:xfrm>
            <a:off x="6252187" y="2049311"/>
            <a:ext cx="1024424" cy="153888"/>
          </a:xfrm>
          <a:prstGeom prst="rect">
            <a:avLst/>
          </a:prstGeom>
          <a:noFill/>
        </p:spPr>
        <p:txBody>
          <a:bodyPr wrap="square" lIns="0" tIns="0" rIns="0" bIns="0" rtlCol="0">
            <a:spAutoFit/>
          </a:bodyPr>
          <a:lstStyle/>
          <a:p>
            <a:pPr algn="ctr"/>
            <a:r>
              <a:rPr lang="en-US" sz="1000" dirty="0" smtClean="0">
                <a:latin typeface="Helvetica Neue"/>
                <a:cs typeface="Helvetica Neue"/>
              </a:rPr>
              <a:t>HTTP notification</a:t>
            </a:r>
            <a:endParaRPr lang="en-US" sz="1000" dirty="0">
              <a:latin typeface="Helvetica Neue"/>
              <a:cs typeface="Helvetica Neue"/>
            </a:endParaRPr>
          </a:p>
        </p:txBody>
      </p:sp>
      <p:pic>
        <p:nvPicPr>
          <p:cNvPr id="20" name="Picture 19" descr="SNS-Topi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1942" y="1278563"/>
            <a:ext cx="975360" cy="731520"/>
          </a:xfrm>
          <a:prstGeom prst="rect">
            <a:avLst/>
          </a:prstGeom>
        </p:spPr>
      </p:pic>
      <p:sp>
        <p:nvSpPr>
          <p:cNvPr id="21" name="TextBox 20"/>
          <p:cNvSpPr txBox="1"/>
          <p:nvPr/>
        </p:nvSpPr>
        <p:spPr>
          <a:xfrm>
            <a:off x="7749185" y="2049311"/>
            <a:ext cx="395300" cy="153888"/>
          </a:xfrm>
          <a:prstGeom prst="rect">
            <a:avLst/>
          </a:prstGeom>
          <a:noFill/>
        </p:spPr>
        <p:txBody>
          <a:bodyPr wrap="square" lIns="0" tIns="0" rIns="0" bIns="0" rtlCol="0">
            <a:spAutoFit/>
          </a:bodyPr>
          <a:lstStyle/>
          <a:p>
            <a:pPr algn="ctr"/>
            <a:r>
              <a:rPr lang="en-US" sz="1000" dirty="0" smtClean="0">
                <a:latin typeface="Helvetica Neue"/>
                <a:cs typeface="Helvetica Neue"/>
              </a:rPr>
              <a:t>topic</a:t>
            </a:r>
            <a:endParaRPr lang="en-US" sz="1000" dirty="0">
              <a:latin typeface="Helvetica Neue"/>
              <a:cs typeface="Helvetica Neue"/>
            </a:endParaRPr>
          </a:p>
        </p:txBody>
      </p:sp>
    </p:spTree>
    <p:extLst>
      <p:ext uri="{BB962C8B-B14F-4D97-AF65-F5344CB8AC3E}">
        <p14:creationId xmlns:p14="http://schemas.microsoft.com/office/powerpoint/2010/main" val="174324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53414"/>
          </a:xfrm>
        </p:spPr>
        <p:txBody>
          <a:bodyPr/>
          <a:lstStyle/>
          <a:p>
            <a:r>
              <a:rPr lang="en-US" b="0" dirty="0">
                <a:latin typeface="Helvetica Neue"/>
                <a:cs typeface="Helvetica Neue"/>
              </a:rPr>
              <a:t>Non-Service Specific</a:t>
            </a:r>
          </a:p>
        </p:txBody>
      </p:sp>
      <p:pic>
        <p:nvPicPr>
          <p:cNvPr id="5" name="Picture 4" descr="Cl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77" y="2108857"/>
            <a:ext cx="731520" cy="731520"/>
          </a:xfrm>
          <a:prstGeom prst="rect">
            <a:avLst/>
          </a:prstGeom>
        </p:spPr>
      </p:pic>
      <p:pic>
        <p:nvPicPr>
          <p:cNvPr id="10" name="Picture 9"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212" y="2108857"/>
            <a:ext cx="731520" cy="731520"/>
          </a:xfrm>
          <a:prstGeom prst="rect">
            <a:avLst/>
          </a:prstGeom>
        </p:spPr>
      </p:pic>
      <p:pic>
        <p:nvPicPr>
          <p:cNvPr id="11" name="Picture 10" descr="Mobile-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322" y="2108857"/>
            <a:ext cx="731520" cy="731520"/>
          </a:xfrm>
          <a:prstGeom prst="rect">
            <a:avLst/>
          </a:prstGeom>
        </p:spPr>
      </p:pic>
      <p:pic>
        <p:nvPicPr>
          <p:cNvPr id="12" name="Picture 11" descr="Multimed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267" y="2108857"/>
            <a:ext cx="731520" cy="731520"/>
          </a:xfrm>
          <a:prstGeom prst="rect">
            <a:avLst/>
          </a:prstGeom>
        </p:spPr>
      </p:pic>
      <p:pic>
        <p:nvPicPr>
          <p:cNvPr id="15" name="Picture 14"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157" y="2108857"/>
            <a:ext cx="731520" cy="731520"/>
          </a:xfrm>
          <a:prstGeom prst="rect">
            <a:avLst/>
          </a:prstGeom>
        </p:spPr>
      </p:pic>
      <p:pic>
        <p:nvPicPr>
          <p:cNvPr id="16" name="Picture 15" descr="Use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7100" y="2108857"/>
            <a:ext cx="731520" cy="731520"/>
          </a:xfrm>
          <a:prstGeom prst="rect">
            <a:avLst/>
          </a:prstGeom>
        </p:spPr>
      </p:pic>
      <p:sp>
        <p:nvSpPr>
          <p:cNvPr id="20" name="TextBox 19"/>
          <p:cNvSpPr txBox="1"/>
          <p:nvPr/>
        </p:nvSpPr>
        <p:spPr>
          <a:xfrm>
            <a:off x="6015954" y="2866846"/>
            <a:ext cx="483456" cy="153888"/>
          </a:xfrm>
          <a:prstGeom prst="rect">
            <a:avLst/>
          </a:prstGeom>
          <a:noFill/>
        </p:spPr>
        <p:txBody>
          <a:bodyPr wrap="square" lIns="0" tIns="0" rIns="0" bIns="0" rtlCol="0">
            <a:spAutoFit/>
          </a:bodyPr>
          <a:lstStyle/>
          <a:p>
            <a:pPr algn="ctr"/>
            <a:r>
              <a:rPr lang="en-US" sz="1000" dirty="0" smtClean="0">
                <a:latin typeface="Helvetica Neue"/>
                <a:cs typeface="Helvetica Neue"/>
              </a:rPr>
              <a:t>user</a:t>
            </a:r>
            <a:endParaRPr lang="en-US" sz="1000" dirty="0">
              <a:latin typeface="Helvetica Neue"/>
              <a:cs typeface="Helvetica Neue"/>
            </a:endParaRPr>
          </a:p>
        </p:txBody>
      </p:sp>
      <p:sp>
        <p:nvSpPr>
          <p:cNvPr id="21" name="TextBox 20"/>
          <p:cNvSpPr txBox="1"/>
          <p:nvPr/>
        </p:nvSpPr>
        <p:spPr>
          <a:xfrm>
            <a:off x="7409731" y="2866846"/>
            <a:ext cx="471738" cy="153888"/>
          </a:xfrm>
          <a:prstGeom prst="rect">
            <a:avLst/>
          </a:prstGeom>
          <a:noFill/>
        </p:spPr>
        <p:txBody>
          <a:bodyPr wrap="square" lIns="0" tIns="0" rIns="0" bIns="0" rtlCol="0">
            <a:spAutoFit/>
          </a:bodyPr>
          <a:lstStyle/>
          <a:p>
            <a:pPr algn="ctr"/>
            <a:r>
              <a:rPr lang="en-US" sz="1000" dirty="0" smtClean="0">
                <a:latin typeface="Helvetica Neue"/>
                <a:cs typeface="Helvetica Neue"/>
              </a:rPr>
              <a:t>users</a:t>
            </a:r>
            <a:endParaRPr lang="en-US" sz="1000" dirty="0">
              <a:latin typeface="Helvetica Neue"/>
              <a:cs typeface="Helvetica Neue"/>
            </a:endParaRPr>
          </a:p>
        </p:txBody>
      </p:sp>
      <p:sp>
        <p:nvSpPr>
          <p:cNvPr id="22" name="TextBox 21"/>
          <p:cNvSpPr txBox="1"/>
          <p:nvPr/>
        </p:nvSpPr>
        <p:spPr>
          <a:xfrm>
            <a:off x="4552336" y="2866846"/>
            <a:ext cx="647186" cy="153888"/>
          </a:xfrm>
          <a:prstGeom prst="rect">
            <a:avLst/>
          </a:prstGeom>
          <a:noFill/>
        </p:spPr>
        <p:txBody>
          <a:bodyPr wrap="square" lIns="0" tIns="0" rIns="0" bIns="0" rtlCol="0">
            <a:spAutoFit/>
          </a:bodyPr>
          <a:lstStyle/>
          <a:p>
            <a:pPr algn="ctr"/>
            <a:r>
              <a:rPr lang="en-US" sz="1000" dirty="0" smtClean="0">
                <a:latin typeface="Helvetica Neue"/>
                <a:cs typeface="Helvetica Neue"/>
              </a:rPr>
              <a:t>Internet</a:t>
            </a:r>
            <a:endParaRPr lang="en-US" sz="1000" dirty="0">
              <a:latin typeface="Helvetica Neue"/>
              <a:cs typeface="Helvetica Neue"/>
            </a:endParaRPr>
          </a:p>
        </p:txBody>
      </p:sp>
      <p:sp>
        <p:nvSpPr>
          <p:cNvPr id="23" name="TextBox 22"/>
          <p:cNvSpPr txBox="1"/>
          <p:nvPr/>
        </p:nvSpPr>
        <p:spPr>
          <a:xfrm>
            <a:off x="475054" y="2866846"/>
            <a:ext cx="473708" cy="153888"/>
          </a:xfrm>
          <a:prstGeom prst="rect">
            <a:avLst/>
          </a:prstGeom>
          <a:noFill/>
        </p:spPr>
        <p:txBody>
          <a:bodyPr wrap="square" lIns="0" tIns="0" rIns="0" bIns="0" rtlCol="0">
            <a:spAutoFit/>
          </a:bodyPr>
          <a:lstStyle/>
          <a:p>
            <a:pPr algn="ctr"/>
            <a:r>
              <a:rPr lang="en-US" sz="1000" dirty="0" smtClean="0">
                <a:latin typeface="Helvetica Neue"/>
                <a:cs typeface="Helvetica Neue"/>
              </a:rPr>
              <a:t>client</a:t>
            </a:r>
            <a:endParaRPr lang="en-US" sz="1000" dirty="0">
              <a:latin typeface="Helvetica Neue"/>
              <a:cs typeface="Helvetica Neue"/>
            </a:endParaRPr>
          </a:p>
        </p:txBody>
      </p:sp>
      <p:sp>
        <p:nvSpPr>
          <p:cNvPr id="24" name="TextBox 23"/>
          <p:cNvSpPr txBox="1"/>
          <p:nvPr/>
        </p:nvSpPr>
        <p:spPr>
          <a:xfrm>
            <a:off x="1676804" y="2866846"/>
            <a:ext cx="840776" cy="153888"/>
          </a:xfrm>
          <a:prstGeom prst="rect">
            <a:avLst/>
          </a:prstGeom>
          <a:noFill/>
        </p:spPr>
        <p:txBody>
          <a:bodyPr wrap="square" lIns="0" tIns="0" rIns="0" bIns="0" rtlCol="0">
            <a:spAutoFit/>
          </a:bodyPr>
          <a:lstStyle/>
          <a:p>
            <a:pPr algn="ctr"/>
            <a:r>
              <a:rPr lang="en-US" sz="1000" dirty="0" smtClean="0">
                <a:latin typeface="Helvetica Neue"/>
                <a:cs typeface="Helvetica Neue"/>
              </a:rPr>
              <a:t>mobile client</a:t>
            </a:r>
            <a:endParaRPr lang="en-US" sz="1000" dirty="0">
              <a:latin typeface="Helvetica Neue"/>
              <a:cs typeface="Helvetica Neue"/>
            </a:endParaRPr>
          </a:p>
        </p:txBody>
      </p:sp>
      <p:sp>
        <p:nvSpPr>
          <p:cNvPr id="25" name="TextBox 24"/>
          <p:cNvSpPr txBox="1"/>
          <p:nvPr/>
        </p:nvSpPr>
        <p:spPr>
          <a:xfrm>
            <a:off x="3078988" y="2866846"/>
            <a:ext cx="820664" cy="153888"/>
          </a:xfrm>
          <a:prstGeom prst="rect">
            <a:avLst/>
          </a:prstGeom>
          <a:noFill/>
        </p:spPr>
        <p:txBody>
          <a:bodyPr wrap="square" lIns="0" tIns="0" rIns="0" bIns="0" rtlCol="0">
            <a:spAutoFit/>
          </a:bodyPr>
          <a:lstStyle/>
          <a:p>
            <a:pPr algn="ctr"/>
            <a:r>
              <a:rPr lang="en-US" sz="1000" dirty="0" smtClean="0">
                <a:latin typeface="Helvetica Neue"/>
                <a:cs typeface="Helvetica Neue"/>
              </a:rPr>
              <a:t>multimedia</a:t>
            </a:r>
            <a:endParaRPr lang="en-US" sz="1000" dirty="0">
              <a:latin typeface="Helvetica Neue"/>
              <a:cs typeface="Helvetica Neue"/>
            </a:endParaRPr>
          </a:p>
        </p:txBody>
      </p:sp>
      <p:sp>
        <p:nvSpPr>
          <p:cNvPr id="27" name="TextBox 26"/>
          <p:cNvSpPr txBox="1"/>
          <p:nvPr/>
        </p:nvSpPr>
        <p:spPr>
          <a:xfrm>
            <a:off x="1712546" y="4056506"/>
            <a:ext cx="760218" cy="307777"/>
          </a:xfrm>
          <a:prstGeom prst="rect">
            <a:avLst/>
          </a:prstGeom>
          <a:noFill/>
        </p:spPr>
        <p:txBody>
          <a:bodyPr wrap="square" lIns="0" tIns="0" rIns="0" bIns="0" rtlCol="0">
            <a:spAutoFit/>
          </a:bodyPr>
          <a:lstStyle/>
          <a:p>
            <a:pPr algn="ctr"/>
            <a:r>
              <a:rPr lang="en-US" sz="1000" dirty="0" smtClean="0">
                <a:latin typeface="Helvetica Neue"/>
                <a:cs typeface="Helvetica Neue"/>
              </a:rPr>
              <a:t>corporate data center</a:t>
            </a:r>
            <a:endParaRPr lang="en-US" sz="1000" dirty="0">
              <a:latin typeface="Helvetica Neue"/>
              <a:cs typeface="Helvetica Neue"/>
            </a:endParaRPr>
          </a:p>
        </p:txBody>
      </p:sp>
      <p:pic>
        <p:nvPicPr>
          <p:cNvPr id="6" name="Picture 5" descr="Corporate-Data-Cen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3733" y="3360737"/>
            <a:ext cx="731520" cy="731520"/>
          </a:xfrm>
          <a:prstGeom prst="rect">
            <a:avLst/>
          </a:prstGeom>
        </p:spPr>
      </p:pic>
      <p:pic>
        <p:nvPicPr>
          <p:cNvPr id="7" name="Picture 6" descr="Dis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0089" y="3360737"/>
            <a:ext cx="731520" cy="731520"/>
          </a:xfrm>
          <a:prstGeom prst="rect">
            <a:avLst/>
          </a:prstGeom>
        </p:spPr>
      </p:pic>
      <p:pic>
        <p:nvPicPr>
          <p:cNvPr id="9" name="Picture 8" descr="Generic-Databa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6445" y="3360737"/>
            <a:ext cx="731520" cy="731520"/>
          </a:xfrm>
          <a:prstGeom prst="rect">
            <a:avLst/>
          </a:prstGeom>
        </p:spPr>
      </p:pic>
      <p:pic>
        <p:nvPicPr>
          <p:cNvPr id="13" name="Picture 12" descr="Tap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2800" y="3360737"/>
            <a:ext cx="731520" cy="731520"/>
          </a:xfrm>
          <a:prstGeom prst="rect">
            <a:avLst/>
          </a:prstGeom>
        </p:spPr>
      </p:pic>
      <p:pic>
        <p:nvPicPr>
          <p:cNvPr id="14" name="Picture 13" descr="Traditional-Server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7377" y="3360737"/>
            <a:ext cx="731520" cy="731520"/>
          </a:xfrm>
          <a:prstGeom prst="rect">
            <a:avLst/>
          </a:prstGeom>
        </p:spPr>
      </p:pic>
      <p:sp>
        <p:nvSpPr>
          <p:cNvPr id="26" name="TextBox 25"/>
          <p:cNvSpPr txBox="1"/>
          <p:nvPr/>
        </p:nvSpPr>
        <p:spPr>
          <a:xfrm>
            <a:off x="164760" y="4133450"/>
            <a:ext cx="1105244" cy="153888"/>
          </a:xfrm>
          <a:prstGeom prst="rect">
            <a:avLst/>
          </a:prstGeom>
          <a:noFill/>
        </p:spPr>
        <p:txBody>
          <a:bodyPr wrap="square" lIns="0" tIns="0" rIns="0" bIns="0" rtlCol="0">
            <a:spAutoFit/>
          </a:bodyPr>
          <a:lstStyle/>
          <a:p>
            <a:pPr algn="ctr"/>
            <a:r>
              <a:rPr lang="en-US" sz="1000" dirty="0" smtClean="0">
                <a:latin typeface="Helvetica Neue"/>
                <a:cs typeface="Helvetica Neue"/>
              </a:rPr>
              <a:t>traditional server</a:t>
            </a:r>
            <a:endParaRPr lang="en-US" sz="1000" dirty="0">
              <a:latin typeface="Helvetica Neue"/>
              <a:cs typeface="Helvetica Neue"/>
            </a:endParaRPr>
          </a:p>
        </p:txBody>
      </p:sp>
      <p:sp>
        <p:nvSpPr>
          <p:cNvPr id="28" name="TextBox 27"/>
          <p:cNvSpPr txBox="1"/>
          <p:nvPr/>
        </p:nvSpPr>
        <p:spPr>
          <a:xfrm>
            <a:off x="3296310" y="4133450"/>
            <a:ext cx="371750" cy="153888"/>
          </a:xfrm>
          <a:prstGeom prst="rect">
            <a:avLst/>
          </a:prstGeom>
          <a:noFill/>
        </p:spPr>
        <p:txBody>
          <a:bodyPr wrap="square" lIns="0" tIns="0" rIns="0" bIns="0" rtlCol="0">
            <a:spAutoFit/>
          </a:bodyPr>
          <a:lstStyle/>
          <a:p>
            <a:pPr algn="ctr"/>
            <a:r>
              <a:rPr lang="en-US" sz="1000" dirty="0" smtClean="0">
                <a:latin typeface="Helvetica Neue"/>
                <a:cs typeface="Helvetica Neue"/>
              </a:rPr>
              <a:t>disk</a:t>
            </a:r>
            <a:endParaRPr lang="en-US" sz="1000" dirty="0">
              <a:latin typeface="Helvetica Neue"/>
              <a:cs typeface="Helvetica Neue"/>
            </a:endParaRPr>
          </a:p>
        </p:txBody>
      </p:sp>
      <p:sp>
        <p:nvSpPr>
          <p:cNvPr id="29" name="TextBox 28"/>
          <p:cNvSpPr txBox="1"/>
          <p:nvPr/>
        </p:nvSpPr>
        <p:spPr>
          <a:xfrm>
            <a:off x="4298343" y="4133450"/>
            <a:ext cx="1155186" cy="153888"/>
          </a:xfrm>
          <a:prstGeom prst="rect">
            <a:avLst/>
          </a:prstGeom>
          <a:noFill/>
        </p:spPr>
        <p:txBody>
          <a:bodyPr wrap="square" lIns="0" tIns="0" rIns="0" bIns="0" rtlCol="0">
            <a:spAutoFit/>
          </a:bodyPr>
          <a:lstStyle/>
          <a:p>
            <a:pPr algn="ctr"/>
            <a:r>
              <a:rPr lang="en-US" sz="1000" dirty="0" smtClean="0">
                <a:latin typeface="Helvetica Neue"/>
                <a:cs typeface="Helvetica Neue"/>
              </a:rPr>
              <a:t>generic database</a:t>
            </a:r>
            <a:endParaRPr lang="en-US" sz="1000" dirty="0">
              <a:latin typeface="Helvetica Neue"/>
              <a:cs typeface="Helvetica Neue"/>
            </a:endParaRPr>
          </a:p>
        </p:txBody>
      </p:sp>
      <p:sp>
        <p:nvSpPr>
          <p:cNvPr id="30" name="TextBox 29"/>
          <p:cNvSpPr txBox="1"/>
          <p:nvPr/>
        </p:nvSpPr>
        <p:spPr>
          <a:xfrm>
            <a:off x="5828841" y="4133450"/>
            <a:ext cx="864806" cy="153888"/>
          </a:xfrm>
          <a:prstGeom prst="rect">
            <a:avLst/>
          </a:prstGeom>
          <a:noFill/>
        </p:spPr>
        <p:txBody>
          <a:bodyPr wrap="square" lIns="0" tIns="0" rIns="0" bIns="0" rtlCol="0">
            <a:spAutoFit/>
          </a:bodyPr>
          <a:lstStyle/>
          <a:p>
            <a:pPr algn="ctr"/>
            <a:r>
              <a:rPr lang="en-US" sz="1000" dirty="0" smtClean="0">
                <a:latin typeface="Helvetica Neue"/>
                <a:cs typeface="Helvetica Neue"/>
              </a:rPr>
              <a:t>tape storage</a:t>
            </a:r>
            <a:endParaRPr lang="en-US" sz="1000" dirty="0">
              <a:latin typeface="Helvetica Neue"/>
              <a:cs typeface="Helvetica Neue"/>
            </a:endParaRPr>
          </a:p>
        </p:txBody>
      </p:sp>
      <p:pic>
        <p:nvPicPr>
          <p:cNvPr id="3" name="Picture 2" descr="AWS-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7377" y="741362"/>
            <a:ext cx="731520" cy="731520"/>
          </a:xfrm>
          <a:prstGeom prst="rect">
            <a:avLst/>
          </a:prstGeom>
        </p:spPr>
      </p:pic>
      <p:pic>
        <p:nvPicPr>
          <p:cNvPr id="4" name="Picture 3" descr="AWS-Management-Consol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4279" y="741362"/>
            <a:ext cx="731520" cy="731520"/>
          </a:xfrm>
          <a:prstGeom prst="rect">
            <a:avLst/>
          </a:prstGeom>
        </p:spPr>
      </p:pic>
      <p:pic>
        <p:nvPicPr>
          <p:cNvPr id="17" name="Picture 16" descr="VPC-Clou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21181" y="741362"/>
            <a:ext cx="731520" cy="731520"/>
          </a:xfrm>
          <a:prstGeom prst="rect">
            <a:avLst/>
          </a:prstGeom>
        </p:spPr>
      </p:pic>
      <p:sp>
        <p:nvSpPr>
          <p:cNvPr id="18" name="TextBox 17"/>
          <p:cNvSpPr txBox="1"/>
          <p:nvPr/>
        </p:nvSpPr>
        <p:spPr>
          <a:xfrm>
            <a:off x="318968" y="1538020"/>
            <a:ext cx="794144" cy="153888"/>
          </a:xfrm>
          <a:prstGeom prst="rect">
            <a:avLst/>
          </a:prstGeom>
          <a:noFill/>
        </p:spPr>
        <p:txBody>
          <a:bodyPr wrap="square" lIns="0" tIns="0" rIns="0" bIns="0" rtlCol="0">
            <a:spAutoFit/>
          </a:bodyPr>
          <a:lstStyle/>
          <a:p>
            <a:pPr algn="ctr"/>
            <a:r>
              <a:rPr lang="en-US" sz="1000" dirty="0" smtClean="0">
                <a:latin typeface="Helvetica Neue"/>
                <a:cs typeface="Helvetica Neue"/>
              </a:rPr>
              <a:t>AWS cloud</a:t>
            </a:r>
            <a:endParaRPr lang="en-US" sz="1000" dirty="0">
              <a:latin typeface="Helvetica Neue"/>
              <a:cs typeface="Helvetica Neue"/>
            </a:endParaRPr>
          </a:p>
        </p:txBody>
      </p:sp>
      <p:sp>
        <p:nvSpPr>
          <p:cNvPr id="19" name="TextBox 18"/>
          <p:cNvSpPr txBox="1"/>
          <p:nvPr/>
        </p:nvSpPr>
        <p:spPr>
          <a:xfrm>
            <a:off x="1481648" y="1461076"/>
            <a:ext cx="1230172" cy="307777"/>
          </a:xfrm>
          <a:prstGeom prst="rect">
            <a:avLst/>
          </a:prstGeom>
          <a:noFill/>
        </p:spPr>
        <p:txBody>
          <a:bodyPr wrap="square" lIns="0" tIns="0" rIns="0" bIns="0" rtlCol="0">
            <a:spAutoFit/>
          </a:bodyPr>
          <a:lstStyle/>
          <a:p>
            <a:pPr algn="ctr"/>
            <a:r>
              <a:rPr lang="en-US" sz="1000" dirty="0" smtClean="0">
                <a:latin typeface="Helvetica Neue"/>
                <a:cs typeface="Helvetica Neue"/>
              </a:rPr>
              <a:t>AWS Management Console</a:t>
            </a:r>
            <a:endParaRPr lang="en-US" sz="1000" dirty="0">
              <a:latin typeface="Helvetica Neue"/>
              <a:cs typeface="Helvetica Neue"/>
            </a:endParaRPr>
          </a:p>
        </p:txBody>
      </p:sp>
      <p:sp>
        <p:nvSpPr>
          <p:cNvPr id="31" name="TextBox 30"/>
          <p:cNvSpPr txBox="1"/>
          <p:nvPr/>
        </p:nvSpPr>
        <p:spPr>
          <a:xfrm>
            <a:off x="2768306" y="1538020"/>
            <a:ext cx="1435902" cy="153888"/>
          </a:xfrm>
          <a:prstGeom prst="rect">
            <a:avLst/>
          </a:prstGeom>
          <a:noFill/>
        </p:spPr>
        <p:txBody>
          <a:bodyPr wrap="square" lIns="0" tIns="0" rIns="0" bIns="0" rtlCol="0">
            <a:spAutoFit/>
          </a:bodyPr>
          <a:lstStyle/>
          <a:p>
            <a:pPr algn="ctr"/>
            <a:r>
              <a:rPr lang="en-US" sz="1000" dirty="0" smtClean="0">
                <a:latin typeface="Helvetica Neue"/>
                <a:cs typeface="Helvetica Neue"/>
              </a:rPr>
              <a:t>virtual private cloud</a:t>
            </a:r>
            <a:endParaRPr lang="en-US" sz="1000" dirty="0">
              <a:latin typeface="Helvetica Neue"/>
              <a:cs typeface="Helvetica Neue"/>
            </a:endParaRPr>
          </a:p>
        </p:txBody>
      </p:sp>
      <p:sp>
        <p:nvSpPr>
          <p:cNvPr id="32" name="TextBox 31"/>
          <p:cNvSpPr txBox="1"/>
          <p:nvPr/>
        </p:nvSpPr>
        <p:spPr>
          <a:xfrm>
            <a:off x="4579463" y="1538020"/>
            <a:ext cx="592932" cy="153888"/>
          </a:xfrm>
          <a:prstGeom prst="rect">
            <a:avLst/>
          </a:prstGeom>
          <a:noFill/>
        </p:spPr>
        <p:txBody>
          <a:bodyPr wrap="square" lIns="0" tIns="0" rIns="0" bIns="0" rtlCol="0">
            <a:spAutoFit/>
          </a:bodyPr>
          <a:lstStyle/>
          <a:p>
            <a:pPr algn="ctr"/>
            <a:r>
              <a:rPr lang="en-US" sz="1000" dirty="0" smtClean="0">
                <a:latin typeface="Helvetica Neue"/>
                <a:cs typeface="Helvetica Neue"/>
              </a:rPr>
              <a:t>forums</a:t>
            </a:r>
            <a:endParaRPr lang="en-US" sz="1000" dirty="0">
              <a:latin typeface="Helvetica Neue"/>
              <a:cs typeface="Helvetica Neue"/>
            </a:endParaRPr>
          </a:p>
        </p:txBody>
      </p:sp>
      <p:pic>
        <p:nvPicPr>
          <p:cNvPr id="33" name="Picture 32" descr="Forum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8599" y="795188"/>
            <a:ext cx="731520" cy="731520"/>
          </a:xfrm>
          <a:prstGeom prst="rect">
            <a:avLst/>
          </a:prstGeom>
        </p:spPr>
      </p:pic>
      <p:sp>
        <p:nvSpPr>
          <p:cNvPr id="34" name="Rectangle 33"/>
          <p:cNvSpPr/>
          <p:nvPr/>
        </p:nvSpPr>
        <p:spPr>
          <a:xfrm>
            <a:off x="212378" y="4723768"/>
            <a:ext cx="3430697"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Non-Service Specific</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358404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48741"/>
          </a:xfrm>
        </p:spPr>
        <p:txBody>
          <a:bodyPr/>
          <a:lstStyle/>
          <a:p>
            <a:r>
              <a:rPr lang="en-US" b="0" dirty="0" smtClean="0">
                <a:latin typeface="Helvetica Neue"/>
                <a:cs typeface="Helvetica Neue"/>
              </a:rPr>
              <a:t>Compute &amp; Networking</a:t>
            </a:r>
            <a:endParaRPr lang="en-US" b="0" dirty="0">
              <a:latin typeface="Helvetica Neue"/>
              <a:cs typeface="Helvetica Neue"/>
            </a:endParaRPr>
          </a:p>
        </p:txBody>
      </p:sp>
      <p:sp>
        <p:nvSpPr>
          <p:cNvPr id="3" name="TextBox 2"/>
          <p:cNvSpPr txBox="1"/>
          <p:nvPr/>
        </p:nvSpPr>
        <p:spPr>
          <a:xfrm>
            <a:off x="257707" y="906180"/>
            <a:ext cx="4969381"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Elastic Compute Cloud</a:t>
            </a:r>
            <a:endParaRPr lang="en-US" sz="1600" dirty="0">
              <a:solidFill>
                <a:srgbClr val="7F7F7F"/>
              </a:solidFill>
              <a:latin typeface="Helvetica Neue"/>
              <a:cs typeface="Helvetica Neue"/>
            </a:endParaRPr>
          </a:p>
        </p:txBody>
      </p:sp>
      <p:pic>
        <p:nvPicPr>
          <p:cNvPr id="20" name="Picture 19" descr="EC2-AM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299" y="1304925"/>
            <a:ext cx="731520" cy="731520"/>
          </a:xfrm>
          <a:prstGeom prst="rect">
            <a:avLst/>
          </a:prstGeom>
        </p:spPr>
      </p:pic>
      <p:pic>
        <p:nvPicPr>
          <p:cNvPr id="21" name="Picture 20" descr="EC2-DB-on-Inst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923" y="1304925"/>
            <a:ext cx="731520" cy="731520"/>
          </a:xfrm>
          <a:prstGeom prst="rect">
            <a:avLst/>
          </a:prstGeom>
        </p:spPr>
      </p:pic>
      <p:pic>
        <p:nvPicPr>
          <p:cNvPr id="22" name="Picture 21" descr="EC2-Elastic-I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148" y="1304925"/>
            <a:ext cx="731520" cy="731520"/>
          </a:xfrm>
          <a:prstGeom prst="rect">
            <a:avLst/>
          </a:prstGeom>
        </p:spPr>
      </p:pic>
      <p:pic>
        <p:nvPicPr>
          <p:cNvPr id="23" name="Picture 22" descr="EC2-Instance-with-CloudWat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135" y="1304925"/>
            <a:ext cx="731520" cy="731520"/>
          </a:xfrm>
          <a:prstGeom prst="rect">
            <a:avLst/>
          </a:prstGeom>
        </p:spPr>
      </p:pic>
      <p:pic>
        <p:nvPicPr>
          <p:cNvPr id="24" name="Picture 23" descr="EC2-Inst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672" y="1304925"/>
            <a:ext cx="731520" cy="731520"/>
          </a:xfrm>
          <a:prstGeom prst="rect">
            <a:avLst/>
          </a:prstGeom>
        </p:spPr>
      </p:pic>
      <p:pic>
        <p:nvPicPr>
          <p:cNvPr id="25" name="Picture 24"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5906" y="1304925"/>
            <a:ext cx="731520" cy="731520"/>
          </a:xfrm>
          <a:prstGeom prst="rect">
            <a:avLst/>
          </a:prstGeom>
        </p:spPr>
      </p:pic>
      <p:pic>
        <p:nvPicPr>
          <p:cNvPr id="26" name="Picture 25" descr="EC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417" y="1304925"/>
            <a:ext cx="731520" cy="731520"/>
          </a:xfrm>
          <a:prstGeom prst="rect">
            <a:avLst/>
          </a:prstGeom>
        </p:spPr>
      </p:pic>
      <p:sp>
        <p:nvSpPr>
          <p:cNvPr id="28" name="TextBox 27"/>
          <p:cNvSpPr txBox="1"/>
          <p:nvPr/>
        </p:nvSpPr>
        <p:spPr>
          <a:xfrm>
            <a:off x="298824" y="2103375"/>
            <a:ext cx="83670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EC2</a:t>
            </a:r>
            <a:endParaRPr lang="en-US" sz="1000" dirty="0">
              <a:latin typeface="Helvetica Neue"/>
              <a:cs typeface="Helvetica Neue"/>
            </a:endParaRPr>
          </a:p>
        </p:txBody>
      </p:sp>
      <p:sp>
        <p:nvSpPr>
          <p:cNvPr id="31" name="TextBox 30"/>
          <p:cNvSpPr txBox="1"/>
          <p:nvPr/>
        </p:nvSpPr>
        <p:spPr>
          <a:xfrm>
            <a:off x="1417086" y="2103375"/>
            <a:ext cx="526692" cy="153888"/>
          </a:xfrm>
          <a:prstGeom prst="rect">
            <a:avLst/>
          </a:prstGeom>
          <a:noFill/>
        </p:spPr>
        <p:txBody>
          <a:bodyPr wrap="square" lIns="0" tIns="0" rIns="0" bIns="0" rtlCol="0">
            <a:spAutoFit/>
          </a:bodyPr>
          <a:lstStyle/>
          <a:p>
            <a:pPr algn="ctr"/>
            <a:r>
              <a:rPr lang="en-US" sz="1000" dirty="0" smtClean="0">
                <a:latin typeface="Helvetica Neue"/>
                <a:cs typeface="Helvetica Neue"/>
              </a:rPr>
              <a:t>instance</a:t>
            </a:r>
            <a:endParaRPr lang="en-US" sz="1000" dirty="0">
              <a:latin typeface="Helvetica Neue"/>
              <a:cs typeface="Helvetica Neue"/>
            </a:endParaRPr>
          </a:p>
        </p:txBody>
      </p:sp>
      <p:sp>
        <p:nvSpPr>
          <p:cNvPr id="32" name="TextBox 31"/>
          <p:cNvSpPr txBox="1"/>
          <p:nvPr/>
        </p:nvSpPr>
        <p:spPr>
          <a:xfrm>
            <a:off x="2437541" y="2103375"/>
            <a:ext cx="628250" cy="153888"/>
          </a:xfrm>
          <a:prstGeom prst="rect">
            <a:avLst/>
          </a:prstGeom>
          <a:noFill/>
        </p:spPr>
        <p:txBody>
          <a:bodyPr wrap="square" lIns="0" tIns="0" rIns="0" bIns="0" rtlCol="0">
            <a:spAutoFit/>
          </a:bodyPr>
          <a:lstStyle/>
          <a:p>
            <a:pPr algn="ctr"/>
            <a:r>
              <a:rPr lang="en-US" sz="1000" dirty="0" smtClean="0">
                <a:latin typeface="Helvetica Neue"/>
                <a:cs typeface="Helvetica Neue"/>
              </a:rPr>
              <a:t>instances</a:t>
            </a:r>
            <a:endParaRPr lang="en-US" sz="1000" dirty="0">
              <a:latin typeface="Helvetica Neue"/>
              <a:cs typeface="Helvetica Neue"/>
            </a:endParaRPr>
          </a:p>
        </p:txBody>
      </p:sp>
      <p:sp>
        <p:nvSpPr>
          <p:cNvPr id="33" name="TextBox 32"/>
          <p:cNvSpPr txBox="1"/>
          <p:nvPr/>
        </p:nvSpPr>
        <p:spPr>
          <a:xfrm>
            <a:off x="3472609" y="2103375"/>
            <a:ext cx="408900" cy="153888"/>
          </a:xfrm>
          <a:prstGeom prst="rect">
            <a:avLst/>
          </a:prstGeom>
          <a:noFill/>
        </p:spPr>
        <p:txBody>
          <a:bodyPr wrap="square" lIns="0" tIns="0" rIns="0" bIns="0" rtlCol="0">
            <a:spAutoFit/>
          </a:bodyPr>
          <a:lstStyle/>
          <a:p>
            <a:pPr algn="ctr"/>
            <a:r>
              <a:rPr lang="en-US" sz="1000" dirty="0" smtClean="0">
                <a:latin typeface="Helvetica Neue"/>
                <a:cs typeface="Helvetica Neue"/>
              </a:rPr>
              <a:t>AMI</a:t>
            </a:r>
            <a:endParaRPr lang="en-US" sz="1000" dirty="0">
              <a:latin typeface="Helvetica Neue"/>
              <a:cs typeface="Helvetica Neue"/>
            </a:endParaRPr>
          </a:p>
        </p:txBody>
      </p:sp>
      <p:sp>
        <p:nvSpPr>
          <p:cNvPr id="34" name="TextBox 33"/>
          <p:cNvSpPr txBox="1"/>
          <p:nvPr/>
        </p:nvSpPr>
        <p:spPr>
          <a:xfrm>
            <a:off x="4353491" y="2103375"/>
            <a:ext cx="560384" cy="307777"/>
          </a:xfrm>
          <a:prstGeom prst="rect">
            <a:avLst/>
          </a:prstGeom>
          <a:noFill/>
        </p:spPr>
        <p:txBody>
          <a:bodyPr wrap="square" lIns="0" tIns="0" rIns="0" bIns="0" rtlCol="0">
            <a:spAutoFit/>
          </a:bodyPr>
          <a:lstStyle/>
          <a:p>
            <a:pPr algn="ctr"/>
            <a:r>
              <a:rPr lang="en-US" sz="1000" dirty="0" smtClean="0">
                <a:latin typeface="Helvetica Neue"/>
                <a:cs typeface="Helvetica Neue"/>
              </a:rPr>
              <a:t>DB on instance</a:t>
            </a:r>
            <a:endParaRPr lang="en-US" sz="1000" dirty="0">
              <a:latin typeface="Helvetica Neue"/>
              <a:cs typeface="Helvetica Neue"/>
            </a:endParaRPr>
          </a:p>
        </p:txBody>
      </p:sp>
      <p:sp>
        <p:nvSpPr>
          <p:cNvPr id="35" name="TextBox 34"/>
          <p:cNvSpPr txBox="1"/>
          <p:nvPr/>
        </p:nvSpPr>
        <p:spPr>
          <a:xfrm>
            <a:off x="5193200" y="2103375"/>
            <a:ext cx="815392" cy="307777"/>
          </a:xfrm>
          <a:prstGeom prst="rect">
            <a:avLst/>
          </a:prstGeom>
          <a:noFill/>
        </p:spPr>
        <p:txBody>
          <a:bodyPr wrap="square" lIns="0" tIns="0" rIns="0" bIns="0" rtlCol="0">
            <a:spAutoFit/>
          </a:bodyPr>
          <a:lstStyle/>
          <a:p>
            <a:pPr algn="ctr"/>
            <a:r>
              <a:rPr lang="en-US" sz="1000" dirty="0" smtClean="0">
                <a:latin typeface="Helvetica Neue"/>
                <a:cs typeface="Helvetica Neue"/>
              </a:rPr>
              <a:t>instance with CloudWatch</a:t>
            </a:r>
            <a:endParaRPr lang="en-US" sz="1000" dirty="0">
              <a:latin typeface="Helvetica Neue"/>
              <a:cs typeface="Helvetica Neue"/>
            </a:endParaRPr>
          </a:p>
        </p:txBody>
      </p:sp>
      <p:sp>
        <p:nvSpPr>
          <p:cNvPr id="36" name="TextBox 35"/>
          <p:cNvSpPr txBox="1"/>
          <p:nvPr/>
        </p:nvSpPr>
        <p:spPr>
          <a:xfrm>
            <a:off x="6283625" y="2103375"/>
            <a:ext cx="646566" cy="153888"/>
          </a:xfrm>
          <a:prstGeom prst="rect">
            <a:avLst/>
          </a:prstGeom>
          <a:noFill/>
        </p:spPr>
        <p:txBody>
          <a:bodyPr wrap="square" lIns="0" tIns="0" rIns="0" bIns="0" rtlCol="0">
            <a:spAutoFit/>
          </a:bodyPr>
          <a:lstStyle/>
          <a:p>
            <a:pPr algn="ctr"/>
            <a:r>
              <a:rPr lang="en-US" sz="1000" dirty="0" smtClean="0">
                <a:latin typeface="Helvetica Neue"/>
                <a:cs typeface="Helvetica Neue"/>
              </a:rPr>
              <a:t>Elastic IP</a:t>
            </a:r>
            <a:endParaRPr lang="en-US" sz="1000" dirty="0">
              <a:latin typeface="Helvetica Neue"/>
              <a:cs typeface="Helvetica Neue"/>
            </a:endParaRPr>
          </a:p>
        </p:txBody>
      </p:sp>
      <p:sp>
        <p:nvSpPr>
          <p:cNvPr id="4" name="Rectangle 3"/>
          <p:cNvSpPr/>
          <p:nvPr/>
        </p:nvSpPr>
        <p:spPr>
          <a:xfrm>
            <a:off x="212378" y="4723768"/>
            <a:ext cx="3610408"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Compute &amp; Networking</a:t>
            </a:r>
            <a:endParaRPr lang="en-US" sz="1400" dirty="0">
              <a:solidFill>
                <a:schemeClr val="bg1">
                  <a:lumMod val="65000"/>
                </a:schemeClr>
              </a:solidFill>
              <a:latin typeface="Helvetica Neue"/>
              <a:cs typeface="Helvetica Neue"/>
            </a:endParaRPr>
          </a:p>
        </p:txBody>
      </p:sp>
      <p:pic>
        <p:nvPicPr>
          <p:cNvPr id="8" name="Picture 7" descr="Optimized-Instanc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705" y="1175281"/>
            <a:ext cx="966721" cy="966721"/>
          </a:xfrm>
          <a:prstGeom prst="rect">
            <a:avLst/>
          </a:prstGeom>
        </p:spPr>
      </p:pic>
      <p:sp>
        <p:nvSpPr>
          <p:cNvPr id="46" name="TextBox 45"/>
          <p:cNvSpPr txBox="1"/>
          <p:nvPr/>
        </p:nvSpPr>
        <p:spPr>
          <a:xfrm>
            <a:off x="6965246" y="2103375"/>
            <a:ext cx="1095570" cy="307777"/>
          </a:xfrm>
          <a:prstGeom prst="rect">
            <a:avLst/>
          </a:prstGeom>
          <a:noFill/>
        </p:spPr>
        <p:txBody>
          <a:bodyPr wrap="square" lIns="0" tIns="0" rIns="0" bIns="0" rtlCol="0">
            <a:spAutoFit/>
          </a:bodyPr>
          <a:lstStyle/>
          <a:p>
            <a:pPr algn="ctr"/>
            <a:r>
              <a:rPr lang="en-US" sz="1000" dirty="0" smtClean="0">
                <a:latin typeface="Helvetica Neue"/>
                <a:cs typeface="Helvetica Neue"/>
              </a:rPr>
              <a:t>optimized </a:t>
            </a:r>
          </a:p>
          <a:p>
            <a:pPr algn="ctr"/>
            <a:r>
              <a:rPr lang="en-US" sz="1000" dirty="0" smtClean="0">
                <a:latin typeface="Helvetica Neue"/>
                <a:cs typeface="Helvetica Neue"/>
              </a:rPr>
              <a:t>instance</a:t>
            </a:r>
            <a:endParaRPr lang="en-US" sz="1000" dirty="0">
              <a:latin typeface="Helvetica Neue"/>
              <a:cs typeface="Helvetica Neue"/>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9767" y="1268655"/>
            <a:ext cx="818264" cy="818264"/>
          </a:xfrm>
          <a:prstGeom prst="rect">
            <a:avLst/>
          </a:prstGeom>
        </p:spPr>
      </p:pic>
      <p:sp>
        <p:nvSpPr>
          <p:cNvPr id="52" name="TextBox 51"/>
          <p:cNvSpPr txBox="1"/>
          <p:nvPr/>
        </p:nvSpPr>
        <p:spPr>
          <a:xfrm>
            <a:off x="7965239" y="2105530"/>
            <a:ext cx="83670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Lambda</a:t>
            </a:r>
            <a:endParaRPr lang="en-US" sz="1000" dirty="0">
              <a:latin typeface="Helvetica Neue"/>
              <a:cs typeface="Helvetica Neue"/>
            </a:endParaRPr>
          </a:p>
        </p:txBody>
      </p:sp>
      <p:sp>
        <p:nvSpPr>
          <p:cNvPr id="53" name="TextBox 52"/>
          <p:cNvSpPr txBox="1"/>
          <p:nvPr/>
        </p:nvSpPr>
        <p:spPr>
          <a:xfrm>
            <a:off x="257707" y="2855630"/>
            <a:ext cx="37237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Virtual Private Cloud</a:t>
            </a:r>
            <a:endParaRPr lang="en-US" sz="1600" dirty="0">
              <a:solidFill>
                <a:srgbClr val="7F7F7F"/>
              </a:solidFill>
              <a:latin typeface="Helvetica Neue"/>
              <a:cs typeface="Helvetica Neue"/>
            </a:endParaRPr>
          </a:p>
        </p:txBody>
      </p:sp>
      <p:pic>
        <p:nvPicPr>
          <p:cNvPr id="54" name="Picture 53" descr="VPC.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7368" y="3328897"/>
            <a:ext cx="731520" cy="731520"/>
          </a:xfrm>
          <a:prstGeom prst="rect">
            <a:avLst/>
          </a:prstGeom>
        </p:spPr>
      </p:pic>
      <p:sp>
        <p:nvSpPr>
          <p:cNvPr id="55" name="TextBox 54"/>
          <p:cNvSpPr txBox="1"/>
          <p:nvPr/>
        </p:nvSpPr>
        <p:spPr>
          <a:xfrm>
            <a:off x="291354" y="4238960"/>
            <a:ext cx="82355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VPC</a:t>
            </a:r>
            <a:endParaRPr lang="en-US" sz="1000" dirty="0">
              <a:latin typeface="Helvetica Neue"/>
              <a:cs typeface="Helvetica Neue"/>
            </a:endParaRPr>
          </a:p>
        </p:txBody>
      </p:sp>
      <p:pic>
        <p:nvPicPr>
          <p:cNvPr id="56" name="Picture 55" descr="VPC-Route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2307" y="3328897"/>
            <a:ext cx="731520" cy="731520"/>
          </a:xfrm>
          <a:prstGeom prst="rect">
            <a:avLst/>
          </a:prstGeom>
        </p:spPr>
      </p:pic>
      <p:sp>
        <p:nvSpPr>
          <p:cNvPr id="57" name="TextBox 56"/>
          <p:cNvSpPr txBox="1"/>
          <p:nvPr/>
        </p:nvSpPr>
        <p:spPr>
          <a:xfrm>
            <a:off x="1431127" y="4238960"/>
            <a:ext cx="473880" cy="153888"/>
          </a:xfrm>
          <a:prstGeom prst="rect">
            <a:avLst/>
          </a:prstGeom>
          <a:noFill/>
        </p:spPr>
        <p:txBody>
          <a:bodyPr wrap="square" lIns="0" tIns="0" rIns="0" bIns="0" rtlCol="0">
            <a:spAutoFit/>
          </a:bodyPr>
          <a:lstStyle/>
          <a:p>
            <a:pPr algn="ctr"/>
            <a:r>
              <a:rPr lang="en-US" sz="1000" dirty="0" smtClean="0">
                <a:latin typeface="Helvetica Neue"/>
                <a:cs typeface="Helvetica Neue"/>
              </a:rPr>
              <a:t>router</a:t>
            </a:r>
            <a:endParaRPr lang="en-US" sz="1000" dirty="0">
              <a:latin typeface="Helvetica Neue"/>
              <a:cs typeface="Helvetica Neue"/>
            </a:endParaRPr>
          </a:p>
        </p:txBody>
      </p:sp>
      <p:pic>
        <p:nvPicPr>
          <p:cNvPr id="58" name="Picture 57" descr="VPC-Internet-Gatewa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5685" y="3328897"/>
            <a:ext cx="731520" cy="731520"/>
          </a:xfrm>
          <a:prstGeom prst="rect">
            <a:avLst/>
          </a:prstGeom>
        </p:spPr>
      </p:pic>
      <p:sp>
        <p:nvSpPr>
          <p:cNvPr id="59" name="TextBox 58"/>
          <p:cNvSpPr txBox="1"/>
          <p:nvPr/>
        </p:nvSpPr>
        <p:spPr>
          <a:xfrm>
            <a:off x="2446985" y="4238960"/>
            <a:ext cx="588920" cy="307777"/>
          </a:xfrm>
          <a:prstGeom prst="rect">
            <a:avLst/>
          </a:prstGeom>
          <a:noFill/>
        </p:spPr>
        <p:txBody>
          <a:bodyPr wrap="square" lIns="0" tIns="0" rIns="0" bIns="0" rtlCol="0">
            <a:spAutoFit/>
          </a:bodyPr>
          <a:lstStyle/>
          <a:p>
            <a:pPr algn="ctr"/>
            <a:r>
              <a:rPr lang="en-US" sz="1000" dirty="0" smtClean="0">
                <a:latin typeface="Helvetica Neue"/>
                <a:cs typeface="Helvetica Neue"/>
              </a:rPr>
              <a:t>Internet gateway</a:t>
            </a:r>
            <a:endParaRPr lang="en-US" sz="1000" dirty="0">
              <a:latin typeface="Helvetica Neue"/>
              <a:cs typeface="Helvetica Neue"/>
            </a:endParaRPr>
          </a:p>
        </p:txBody>
      </p:sp>
      <p:pic>
        <p:nvPicPr>
          <p:cNvPr id="60" name="Picture 59" descr="VPC-Customer-Gatewa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06961" y="3328897"/>
            <a:ext cx="731520" cy="731520"/>
          </a:xfrm>
          <a:prstGeom prst="rect">
            <a:avLst/>
          </a:prstGeom>
        </p:spPr>
      </p:pic>
      <p:sp>
        <p:nvSpPr>
          <p:cNvPr id="61" name="TextBox 60"/>
          <p:cNvSpPr txBox="1"/>
          <p:nvPr/>
        </p:nvSpPr>
        <p:spPr>
          <a:xfrm>
            <a:off x="3370950" y="4238960"/>
            <a:ext cx="603542" cy="307777"/>
          </a:xfrm>
          <a:prstGeom prst="rect">
            <a:avLst/>
          </a:prstGeom>
          <a:noFill/>
        </p:spPr>
        <p:txBody>
          <a:bodyPr wrap="square" lIns="0" tIns="0" rIns="0" bIns="0" rtlCol="0">
            <a:spAutoFit/>
          </a:bodyPr>
          <a:lstStyle/>
          <a:p>
            <a:pPr algn="ctr"/>
            <a:r>
              <a:rPr lang="en-US" sz="1000" dirty="0" smtClean="0">
                <a:latin typeface="Helvetica Neue"/>
                <a:cs typeface="Helvetica Neue"/>
              </a:rPr>
              <a:t>customer gateway</a:t>
            </a:r>
            <a:endParaRPr lang="en-US" sz="1000" dirty="0">
              <a:latin typeface="Helvetica Neue"/>
              <a:cs typeface="Helvetica Neue"/>
            </a:endParaRPr>
          </a:p>
        </p:txBody>
      </p:sp>
      <p:pic>
        <p:nvPicPr>
          <p:cNvPr id="62" name="Picture 61" descr="VPN-Gateway-.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9055" y="3328897"/>
            <a:ext cx="731520" cy="731520"/>
          </a:xfrm>
          <a:prstGeom prst="rect">
            <a:avLst/>
          </a:prstGeom>
        </p:spPr>
      </p:pic>
      <p:sp>
        <p:nvSpPr>
          <p:cNvPr id="63" name="TextBox 62"/>
          <p:cNvSpPr txBox="1"/>
          <p:nvPr/>
        </p:nvSpPr>
        <p:spPr>
          <a:xfrm>
            <a:off x="4285781" y="4238960"/>
            <a:ext cx="845556" cy="307777"/>
          </a:xfrm>
          <a:prstGeom prst="rect">
            <a:avLst/>
          </a:prstGeom>
          <a:noFill/>
        </p:spPr>
        <p:txBody>
          <a:bodyPr wrap="square" lIns="0" tIns="0" rIns="0" bIns="0" rtlCol="0">
            <a:spAutoFit/>
          </a:bodyPr>
          <a:lstStyle/>
          <a:p>
            <a:pPr algn="ctr"/>
            <a:r>
              <a:rPr lang="en-US" sz="1000" dirty="0" smtClean="0">
                <a:latin typeface="Helvetica Neue"/>
                <a:cs typeface="Helvetica Neue"/>
              </a:rPr>
              <a:t>virtual private gateway</a:t>
            </a:r>
            <a:endParaRPr lang="en-US" sz="1000" dirty="0">
              <a:latin typeface="Helvetica Neue"/>
              <a:cs typeface="Helvetica Neue"/>
            </a:endParaRPr>
          </a:p>
        </p:txBody>
      </p:sp>
      <p:pic>
        <p:nvPicPr>
          <p:cNvPr id="64" name="Picture 63" descr="VPN-Connection.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95971" y="3333636"/>
            <a:ext cx="731520" cy="731520"/>
          </a:xfrm>
          <a:prstGeom prst="rect">
            <a:avLst/>
          </a:prstGeom>
        </p:spPr>
      </p:pic>
      <p:sp>
        <p:nvSpPr>
          <p:cNvPr id="65" name="TextBox 64"/>
          <p:cNvSpPr txBox="1"/>
          <p:nvPr/>
        </p:nvSpPr>
        <p:spPr>
          <a:xfrm>
            <a:off x="5295545" y="4238960"/>
            <a:ext cx="732373" cy="307777"/>
          </a:xfrm>
          <a:prstGeom prst="rect">
            <a:avLst/>
          </a:prstGeom>
          <a:noFill/>
        </p:spPr>
        <p:txBody>
          <a:bodyPr wrap="square" lIns="0" tIns="0" rIns="0" bIns="0" rtlCol="0">
            <a:spAutoFit/>
          </a:bodyPr>
          <a:lstStyle/>
          <a:p>
            <a:pPr algn="ctr"/>
            <a:r>
              <a:rPr lang="en-US" sz="1000" dirty="0" smtClean="0">
                <a:latin typeface="Helvetica Neue"/>
                <a:cs typeface="Helvetica Neue"/>
              </a:rPr>
              <a:t>VPN connection</a:t>
            </a:r>
            <a:endParaRPr lang="en-US" sz="1000" dirty="0">
              <a:latin typeface="Helvetica Neue"/>
              <a:cs typeface="Helvetica Neue"/>
            </a:endParaRPr>
          </a:p>
        </p:txBody>
      </p:sp>
      <p:sp>
        <p:nvSpPr>
          <p:cNvPr id="66" name="TextBox 65"/>
          <p:cNvSpPr txBox="1"/>
          <p:nvPr/>
        </p:nvSpPr>
        <p:spPr>
          <a:xfrm>
            <a:off x="6245952" y="4235683"/>
            <a:ext cx="732373" cy="153888"/>
          </a:xfrm>
          <a:prstGeom prst="rect">
            <a:avLst/>
          </a:prstGeom>
          <a:noFill/>
        </p:spPr>
        <p:txBody>
          <a:bodyPr wrap="square" lIns="0" tIns="0" rIns="0" bIns="0" rtlCol="0">
            <a:spAutoFit/>
          </a:bodyPr>
          <a:lstStyle/>
          <a:p>
            <a:pPr algn="ctr"/>
            <a:r>
              <a:rPr lang="en-US" sz="1000" dirty="0" smtClean="0">
                <a:latin typeface="Helvetica Neue"/>
                <a:cs typeface="Helvetica Neue"/>
              </a:rPr>
              <a:t>VPC peering</a:t>
            </a:r>
            <a:endParaRPr lang="en-US" sz="1000" dirty="0">
              <a:latin typeface="Helvetica Neue"/>
              <a:cs typeface="Helvetica Neue"/>
            </a:endParaRPr>
          </a:p>
        </p:txBody>
      </p:sp>
      <p:pic>
        <p:nvPicPr>
          <p:cNvPr id="67" name="Picture 66" descr="Compute &amp; Networking_VPC Peering.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21845" y="3247571"/>
            <a:ext cx="988785" cy="988785"/>
          </a:xfrm>
          <a:prstGeom prst="rect">
            <a:avLst/>
          </a:prstGeom>
        </p:spPr>
      </p:pic>
    </p:spTree>
    <p:extLst>
      <p:ext uri="{BB962C8B-B14F-4D97-AF65-F5344CB8AC3E}">
        <p14:creationId xmlns:p14="http://schemas.microsoft.com/office/powerpoint/2010/main" val="1852110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9914"/>
          </a:xfrm>
        </p:spPr>
        <p:txBody>
          <a:bodyPr/>
          <a:lstStyle/>
          <a:p>
            <a:r>
              <a:rPr lang="en-US" b="0" dirty="0">
                <a:latin typeface="Helvetica Neue"/>
                <a:cs typeface="Helvetica Neue"/>
              </a:rPr>
              <a:t>On-Demand Workforce</a:t>
            </a: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a:solidFill>
                  <a:srgbClr val="7F7F7F"/>
                </a:solidFill>
                <a:latin typeface="Helvetica Neue"/>
                <a:ea typeface="Verdana" pitchFamily="34" charset="0"/>
                <a:cs typeface="Helvetica Neue"/>
              </a:rPr>
              <a:t>Amazon Mechanical Turk</a:t>
            </a:r>
          </a:p>
        </p:txBody>
      </p:sp>
      <p:pic>
        <p:nvPicPr>
          <p:cNvPr id="4" name="Picture 3" descr="Amazon-Mechanical-Tu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305016"/>
            <a:ext cx="731520" cy="731520"/>
          </a:xfrm>
          <a:prstGeom prst="rect">
            <a:avLst/>
          </a:prstGeom>
        </p:spPr>
      </p:pic>
      <p:pic>
        <p:nvPicPr>
          <p:cNvPr id="5" name="Picture 4" descr="Assignment-Ta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1305016"/>
            <a:ext cx="731520" cy="731520"/>
          </a:xfrm>
          <a:prstGeom prst="rect">
            <a:avLst/>
          </a:prstGeom>
        </p:spPr>
      </p:pic>
      <p:pic>
        <p:nvPicPr>
          <p:cNvPr id="6" name="Picture 5" descr="Human-Intelligence-Tasks-H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79" y="1305016"/>
            <a:ext cx="731520" cy="731520"/>
          </a:xfrm>
          <a:prstGeom prst="rect">
            <a:avLst/>
          </a:prstGeom>
        </p:spPr>
      </p:pic>
      <p:pic>
        <p:nvPicPr>
          <p:cNvPr id="7" name="Picture 6" descr="Reque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038" y="1305016"/>
            <a:ext cx="731520" cy="731520"/>
          </a:xfrm>
          <a:prstGeom prst="rect">
            <a:avLst/>
          </a:prstGeom>
        </p:spPr>
      </p:pic>
      <p:pic>
        <p:nvPicPr>
          <p:cNvPr id="8" name="Picture 7" descr="Work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359" y="1305016"/>
            <a:ext cx="731520" cy="731520"/>
          </a:xfrm>
          <a:prstGeom prst="rect">
            <a:avLst/>
          </a:prstGeom>
        </p:spPr>
      </p:pic>
      <p:sp>
        <p:nvSpPr>
          <p:cNvPr id="9" name="TextBox 64"/>
          <p:cNvSpPr txBox="1">
            <a:spLocks noChangeArrowheads="1"/>
          </p:cNvSpPr>
          <p:nvPr/>
        </p:nvSpPr>
        <p:spPr bwMode="auto">
          <a:xfrm>
            <a:off x="1433584" y="2193093"/>
            <a:ext cx="1031710" cy="2769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Human Intelligence Tasks (HIT)</a:t>
            </a:r>
          </a:p>
        </p:txBody>
      </p:sp>
      <p:sp>
        <p:nvSpPr>
          <p:cNvPr id="10" name="TextBox 65"/>
          <p:cNvSpPr txBox="1">
            <a:spLocks noChangeArrowheads="1"/>
          </p:cNvSpPr>
          <p:nvPr/>
        </p:nvSpPr>
        <p:spPr bwMode="auto">
          <a:xfrm>
            <a:off x="2892896" y="2193093"/>
            <a:ext cx="849804" cy="276999"/>
          </a:xfrm>
          <a:prstGeom prst="rect">
            <a:avLst/>
          </a:prstGeom>
          <a:noFill/>
          <a:ln w="9525">
            <a:noFill/>
            <a:miter lim="800000"/>
            <a:headEnd/>
            <a:tailEnd/>
          </a:ln>
        </p:spPr>
        <p:txBody>
          <a:bodyPr wrap="square" lIns="0" tIns="0" rIns="0" bIns="0">
            <a:spAutoFit/>
          </a:bodyPr>
          <a:lstStyle/>
          <a:p>
            <a:pPr algn="ctr"/>
            <a:r>
              <a:rPr lang="en-US" sz="900" dirty="0" smtClean="0">
                <a:latin typeface="Helvetica Neue"/>
                <a:ea typeface="Verdana" pitchFamily="34" charset="0"/>
                <a:cs typeface="Helvetica Neue"/>
              </a:rPr>
              <a:t>assignment/</a:t>
            </a:r>
          </a:p>
          <a:p>
            <a:pPr algn="ctr"/>
            <a:r>
              <a:rPr lang="en-US" sz="900" dirty="0" smtClean="0">
                <a:latin typeface="Helvetica Neue"/>
                <a:ea typeface="Verdana" pitchFamily="34" charset="0"/>
                <a:cs typeface="Helvetica Neue"/>
              </a:rPr>
              <a:t>task</a:t>
            </a:r>
            <a:endParaRPr lang="en-US" sz="900" dirty="0">
              <a:latin typeface="Helvetica Neue"/>
              <a:ea typeface="Verdana" pitchFamily="34" charset="0"/>
              <a:cs typeface="Helvetica Neue"/>
            </a:endParaRPr>
          </a:p>
        </p:txBody>
      </p:sp>
      <p:sp>
        <p:nvSpPr>
          <p:cNvPr id="11" name="TextBox 66"/>
          <p:cNvSpPr txBox="1">
            <a:spLocks noChangeArrowheads="1"/>
          </p:cNvSpPr>
          <p:nvPr/>
        </p:nvSpPr>
        <p:spPr bwMode="auto">
          <a:xfrm>
            <a:off x="5379064" y="2262343"/>
            <a:ext cx="702352" cy="1384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Requester</a:t>
            </a:r>
          </a:p>
        </p:txBody>
      </p:sp>
      <p:sp>
        <p:nvSpPr>
          <p:cNvPr id="12" name="TextBox 67"/>
          <p:cNvSpPr txBox="1">
            <a:spLocks noChangeArrowheads="1"/>
          </p:cNvSpPr>
          <p:nvPr/>
        </p:nvSpPr>
        <p:spPr bwMode="auto">
          <a:xfrm>
            <a:off x="4170062" y="2262343"/>
            <a:ext cx="738114" cy="1384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w</a:t>
            </a:r>
            <a:r>
              <a:rPr lang="en-US" sz="900" dirty="0" smtClean="0">
                <a:latin typeface="Helvetica Neue"/>
                <a:ea typeface="Verdana" pitchFamily="34" charset="0"/>
                <a:cs typeface="Helvetica Neue"/>
              </a:rPr>
              <a:t>orkers</a:t>
            </a:r>
            <a:endParaRPr lang="en-US" sz="900" dirty="0">
              <a:latin typeface="Helvetica Neue"/>
              <a:ea typeface="Verdana" pitchFamily="34" charset="0"/>
              <a:cs typeface="Helvetica Neue"/>
            </a:endParaRPr>
          </a:p>
        </p:txBody>
      </p:sp>
      <p:sp>
        <p:nvSpPr>
          <p:cNvPr id="13" name="TextBox 65"/>
          <p:cNvSpPr txBox="1">
            <a:spLocks noChangeArrowheads="1"/>
          </p:cNvSpPr>
          <p:nvPr/>
        </p:nvSpPr>
        <p:spPr bwMode="auto">
          <a:xfrm>
            <a:off x="-62323" y="2193093"/>
            <a:ext cx="1374775" cy="276999"/>
          </a:xfrm>
          <a:prstGeom prst="rect">
            <a:avLst/>
          </a:prstGeom>
          <a:noFill/>
          <a:ln w="9525">
            <a:noFill/>
            <a:miter lim="800000"/>
            <a:headEnd/>
            <a:tailEnd/>
          </a:ln>
        </p:spPr>
        <p:txBody>
          <a:bodyPr lIns="0" tIns="0" rIns="0" bIns="0">
            <a:spAutoFit/>
          </a:bodyPr>
          <a:lstStyle/>
          <a:p>
            <a:pPr algn="ctr"/>
            <a:r>
              <a:rPr lang="en-US" sz="900" dirty="0" smtClean="0">
                <a:latin typeface="Helvetica Neue"/>
                <a:ea typeface="Verdana" pitchFamily="34" charset="0"/>
                <a:cs typeface="Helvetica Neue"/>
              </a:rPr>
              <a:t>Amazon </a:t>
            </a:r>
          </a:p>
          <a:p>
            <a:pPr algn="ctr"/>
            <a:r>
              <a:rPr lang="en-US" sz="900" dirty="0" smtClean="0">
                <a:latin typeface="Helvetica Neue"/>
                <a:ea typeface="Verdana" pitchFamily="34" charset="0"/>
                <a:cs typeface="Helvetica Neue"/>
              </a:rPr>
              <a:t>Mechanical Turk</a:t>
            </a:r>
            <a:endParaRPr lang="en-US" sz="900" dirty="0">
              <a:latin typeface="Helvetica Neue"/>
              <a:ea typeface="Verdana" pitchFamily="34" charset="0"/>
              <a:cs typeface="Helvetica Neue"/>
            </a:endParaRPr>
          </a:p>
        </p:txBody>
      </p:sp>
      <p:sp>
        <p:nvSpPr>
          <p:cNvPr id="14" name="TextBox 13"/>
          <p:cNvSpPr txBox="1"/>
          <p:nvPr/>
        </p:nvSpPr>
        <p:spPr>
          <a:xfrm>
            <a:off x="226268" y="2900429"/>
            <a:ext cx="4609353" cy="861774"/>
          </a:xfrm>
          <a:prstGeom prst="rect">
            <a:avLst/>
          </a:prstGeom>
          <a:noFill/>
        </p:spPr>
        <p:txBody>
          <a:bodyPr wrap="square" rtlCol="0">
            <a:spAutoFit/>
          </a:bodyPr>
          <a:lstStyle/>
          <a:p>
            <a:r>
              <a:rPr lang="en-US" sz="1000" dirty="0">
                <a:solidFill>
                  <a:srgbClr val="7F7F7F"/>
                </a:solidFill>
                <a:latin typeface="Helvetica Neue"/>
                <a:cs typeface="Helvetica Neue"/>
              </a:rPr>
              <a:t>Mechanical Turk vs. Amazon Mechanical Turk</a:t>
            </a:r>
          </a:p>
          <a:p>
            <a:r>
              <a:rPr lang="en-US" sz="1000" dirty="0">
                <a:solidFill>
                  <a:srgbClr val="7F7F7F"/>
                </a:solidFill>
                <a:latin typeface="Helvetica Neue"/>
                <a:cs typeface="Helvetica Neue"/>
              </a:rPr>
              <a:t>Do not use simple "Mechanical Turk" to refer to Amazon Mechanical Turk. Use Amazon Mechanical Turk to describe the entire system, Amazon Mechanical Turk website for the worker website, and Amazon Mechanical Turk web service to describe the product.</a:t>
            </a:r>
          </a:p>
        </p:txBody>
      </p:sp>
      <p:sp>
        <p:nvSpPr>
          <p:cNvPr id="15" name="Rectangle 14"/>
          <p:cNvSpPr/>
          <p:nvPr/>
        </p:nvSpPr>
        <p:spPr>
          <a:xfrm>
            <a:off x="212378" y="4723768"/>
            <a:ext cx="3606902"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On-Demand Workforce</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3024372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20064"/>
          </a:xfrm>
        </p:spPr>
        <p:txBody>
          <a:bodyPr/>
          <a:lstStyle/>
          <a:p>
            <a:r>
              <a:rPr lang="en-US" b="0" dirty="0" smtClean="0">
                <a:latin typeface="Helvetica Neue"/>
                <a:cs typeface="Helvetica Neue"/>
              </a:rPr>
              <a:t>SDKs</a:t>
            </a:r>
            <a:endParaRPr lang="en-US" b="0" dirty="0">
              <a:latin typeface="Helvetica Neue"/>
              <a:cs typeface="Helvetica Neue"/>
            </a:endParaRPr>
          </a:p>
        </p:txBody>
      </p:sp>
      <p:pic>
        <p:nvPicPr>
          <p:cNvPr id="3" name="Picture 2" descr="Andro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298" y="2717800"/>
            <a:ext cx="731520" cy="731520"/>
          </a:xfrm>
          <a:prstGeom prst="rect">
            <a:avLst/>
          </a:prstGeom>
        </p:spPr>
      </p:pic>
      <p:pic>
        <p:nvPicPr>
          <p:cNvPr id="4" name="Picture 3" descr="CL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839" y="2717800"/>
            <a:ext cx="731520" cy="731520"/>
          </a:xfrm>
          <a:prstGeom prst="rect">
            <a:avLst/>
          </a:prstGeom>
        </p:spPr>
      </p:pic>
      <p:pic>
        <p:nvPicPr>
          <p:cNvPr id="5" name="Picture 4" descr="i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63" y="2717800"/>
            <a:ext cx="731520" cy="731520"/>
          </a:xfrm>
          <a:prstGeom prst="rect">
            <a:avLst/>
          </a:prstGeom>
        </p:spPr>
      </p:pic>
      <p:pic>
        <p:nvPicPr>
          <p:cNvPr id="6" name="Picture 5" descr="Ja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14" y="882650"/>
            <a:ext cx="731520" cy="731520"/>
          </a:xfrm>
          <a:prstGeom prst="rect">
            <a:avLst/>
          </a:prstGeom>
        </p:spPr>
      </p:pic>
      <p:pic>
        <p:nvPicPr>
          <p:cNvPr id="7" name="Picture 6" descr="NE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70" y="882650"/>
            <a:ext cx="731520" cy="731520"/>
          </a:xfrm>
          <a:prstGeom prst="rect">
            <a:avLst/>
          </a:prstGeom>
        </p:spPr>
      </p:pic>
      <p:pic>
        <p:nvPicPr>
          <p:cNvPr id="8" name="Picture 7" descr="nodeJ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5918" y="882650"/>
            <a:ext cx="731520" cy="731520"/>
          </a:xfrm>
          <a:prstGeom prst="rect">
            <a:avLst/>
          </a:prstGeom>
        </p:spPr>
      </p:pic>
      <p:pic>
        <p:nvPicPr>
          <p:cNvPr id="9" name="Picture 8"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6945" y="882650"/>
            <a:ext cx="731520" cy="731520"/>
          </a:xfrm>
          <a:prstGeom prst="rect">
            <a:avLst/>
          </a:prstGeom>
        </p:spPr>
      </p:pic>
      <p:pic>
        <p:nvPicPr>
          <p:cNvPr id="10" name="Picture 9" descr="Pyth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0620" y="882650"/>
            <a:ext cx="731520" cy="731520"/>
          </a:xfrm>
          <a:prstGeom prst="rect">
            <a:avLst/>
          </a:prstGeom>
        </p:spPr>
      </p:pic>
      <p:pic>
        <p:nvPicPr>
          <p:cNvPr id="11" name="Picture 10" descr="Rub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9595" y="882650"/>
            <a:ext cx="731520" cy="731520"/>
          </a:xfrm>
          <a:prstGeom prst="rect">
            <a:avLst/>
          </a:prstGeom>
        </p:spPr>
      </p:pic>
      <p:pic>
        <p:nvPicPr>
          <p:cNvPr id="12" name="Picture 11" descr="Toolkit-For-Eclip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991" y="2717800"/>
            <a:ext cx="731520" cy="731520"/>
          </a:xfrm>
          <a:prstGeom prst="rect">
            <a:avLst/>
          </a:prstGeom>
        </p:spPr>
      </p:pic>
      <p:pic>
        <p:nvPicPr>
          <p:cNvPr id="13" name="Picture 12" descr="Toolkit-for-Visual-Studi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2493" y="2717800"/>
            <a:ext cx="731520" cy="731520"/>
          </a:xfrm>
          <a:prstGeom prst="rect">
            <a:avLst/>
          </a:prstGeom>
        </p:spPr>
      </p:pic>
      <p:pic>
        <p:nvPicPr>
          <p:cNvPr id="14" name="Picture 13" descr="Tools-For-Windows-PowerShe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4145" y="2717800"/>
            <a:ext cx="731520" cy="731520"/>
          </a:xfrm>
          <a:prstGeom prst="rect">
            <a:avLst/>
          </a:prstGeom>
        </p:spPr>
      </p:pic>
      <p:sp>
        <p:nvSpPr>
          <p:cNvPr id="15" name="TextBox 14"/>
          <p:cNvSpPr txBox="1"/>
          <p:nvPr/>
        </p:nvSpPr>
        <p:spPr>
          <a:xfrm>
            <a:off x="596589" y="1905000"/>
            <a:ext cx="297971" cy="169277"/>
          </a:xfrm>
          <a:prstGeom prst="rect">
            <a:avLst/>
          </a:prstGeom>
          <a:noFill/>
        </p:spPr>
        <p:txBody>
          <a:bodyPr wrap="none" lIns="0" tIns="0" rIns="0" bIns="0" rtlCol="0">
            <a:spAutoFit/>
          </a:bodyPr>
          <a:lstStyle/>
          <a:p>
            <a:pPr algn="ctr"/>
            <a:r>
              <a:rPr lang="en-US" sz="1100" dirty="0">
                <a:latin typeface="Helvetica Neue"/>
                <a:cs typeface="Helvetica Neue"/>
              </a:rPr>
              <a:t>Java</a:t>
            </a:r>
          </a:p>
        </p:txBody>
      </p:sp>
      <p:sp>
        <p:nvSpPr>
          <p:cNvPr id="16" name="TextBox 15"/>
          <p:cNvSpPr txBox="1"/>
          <p:nvPr/>
        </p:nvSpPr>
        <p:spPr>
          <a:xfrm>
            <a:off x="2901246" y="1905000"/>
            <a:ext cx="844783" cy="169277"/>
          </a:xfrm>
          <a:prstGeom prst="rect">
            <a:avLst/>
          </a:prstGeom>
          <a:noFill/>
        </p:spPr>
        <p:txBody>
          <a:bodyPr wrap="none" lIns="0" tIns="0" rIns="0" bIns="0" rtlCol="0">
            <a:spAutoFit/>
          </a:bodyPr>
          <a:lstStyle/>
          <a:p>
            <a:pPr algn="ctr"/>
            <a:r>
              <a:rPr lang="en-US" sz="1100" dirty="0" smtClean="0">
                <a:latin typeface="Helvetica Neue"/>
                <a:cs typeface="Helvetica Neue"/>
              </a:rPr>
              <a:t>Python (</a:t>
            </a:r>
            <a:r>
              <a:rPr lang="en-US" sz="1100" dirty="0" err="1" smtClean="0">
                <a:latin typeface="Helvetica Neue"/>
                <a:cs typeface="Helvetica Neue"/>
              </a:rPr>
              <a:t>boto</a:t>
            </a:r>
            <a:r>
              <a:rPr lang="en-US" sz="1100" dirty="0" smtClean="0">
                <a:latin typeface="Helvetica Neue"/>
                <a:cs typeface="Helvetica Neue"/>
              </a:rPr>
              <a:t>)</a:t>
            </a:r>
            <a:endParaRPr lang="en-US" sz="1100" dirty="0">
              <a:latin typeface="Helvetica Neue"/>
              <a:cs typeface="Helvetica Neue"/>
            </a:endParaRPr>
          </a:p>
        </p:txBody>
      </p:sp>
      <p:sp>
        <p:nvSpPr>
          <p:cNvPr id="17" name="TextBox 16"/>
          <p:cNvSpPr txBox="1"/>
          <p:nvPr/>
        </p:nvSpPr>
        <p:spPr>
          <a:xfrm>
            <a:off x="4437356" y="1905000"/>
            <a:ext cx="287501" cy="169277"/>
          </a:xfrm>
          <a:prstGeom prst="rect">
            <a:avLst/>
          </a:prstGeom>
          <a:noFill/>
        </p:spPr>
        <p:txBody>
          <a:bodyPr wrap="none" lIns="0" tIns="0" rIns="0" bIns="0" rtlCol="0">
            <a:spAutoFit/>
          </a:bodyPr>
          <a:lstStyle/>
          <a:p>
            <a:pPr algn="ctr"/>
            <a:r>
              <a:rPr lang="en-US" sz="1100" dirty="0">
                <a:latin typeface="Helvetica Neue"/>
                <a:cs typeface="Helvetica Neue"/>
              </a:rPr>
              <a:t>PHP</a:t>
            </a:r>
          </a:p>
        </p:txBody>
      </p:sp>
      <p:sp>
        <p:nvSpPr>
          <p:cNvPr id="18" name="TextBox 17"/>
          <p:cNvSpPr txBox="1"/>
          <p:nvPr/>
        </p:nvSpPr>
        <p:spPr>
          <a:xfrm>
            <a:off x="5707188" y="1905000"/>
            <a:ext cx="318772" cy="169277"/>
          </a:xfrm>
          <a:prstGeom prst="rect">
            <a:avLst/>
          </a:prstGeom>
          <a:noFill/>
        </p:spPr>
        <p:txBody>
          <a:bodyPr wrap="none" lIns="0" tIns="0" rIns="0" bIns="0" rtlCol="0">
            <a:spAutoFit/>
          </a:bodyPr>
          <a:lstStyle/>
          <a:p>
            <a:pPr algn="ctr"/>
            <a:r>
              <a:rPr lang="en-US" sz="1100" dirty="0">
                <a:latin typeface="Helvetica Neue"/>
                <a:cs typeface="Helvetica Neue"/>
              </a:rPr>
              <a:t>.NET</a:t>
            </a:r>
          </a:p>
        </p:txBody>
      </p:sp>
      <p:sp>
        <p:nvSpPr>
          <p:cNvPr id="19" name="TextBox 18"/>
          <p:cNvSpPr txBox="1"/>
          <p:nvPr/>
        </p:nvSpPr>
        <p:spPr>
          <a:xfrm>
            <a:off x="6953858" y="1905000"/>
            <a:ext cx="333425" cy="169277"/>
          </a:xfrm>
          <a:prstGeom prst="rect">
            <a:avLst/>
          </a:prstGeom>
          <a:noFill/>
        </p:spPr>
        <p:txBody>
          <a:bodyPr wrap="none" lIns="0" tIns="0" rIns="0" bIns="0" rtlCol="0">
            <a:spAutoFit/>
          </a:bodyPr>
          <a:lstStyle/>
          <a:p>
            <a:pPr algn="ctr"/>
            <a:r>
              <a:rPr lang="en-US" sz="1100" dirty="0">
                <a:latin typeface="Helvetica Neue"/>
                <a:cs typeface="Helvetica Neue"/>
              </a:rPr>
              <a:t>Ruby</a:t>
            </a:r>
          </a:p>
        </p:txBody>
      </p:sp>
      <p:sp>
        <p:nvSpPr>
          <p:cNvPr id="20" name="TextBox 19"/>
          <p:cNvSpPr txBox="1"/>
          <p:nvPr/>
        </p:nvSpPr>
        <p:spPr>
          <a:xfrm>
            <a:off x="8156400" y="1905000"/>
            <a:ext cx="479297" cy="169277"/>
          </a:xfrm>
          <a:prstGeom prst="rect">
            <a:avLst/>
          </a:prstGeom>
          <a:noFill/>
        </p:spPr>
        <p:txBody>
          <a:bodyPr wrap="none" lIns="0" tIns="0" rIns="0" bIns="0" rtlCol="0">
            <a:spAutoFit/>
          </a:bodyPr>
          <a:lstStyle/>
          <a:p>
            <a:pPr algn="ctr"/>
            <a:r>
              <a:rPr lang="en-US" sz="1100" dirty="0" smtClean="0">
                <a:latin typeface="Helvetica Neue"/>
                <a:cs typeface="Helvetica Neue"/>
              </a:rPr>
              <a:t>Node.js</a:t>
            </a:r>
            <a:endParaRPr lang="en-US" sz="1100" dirty="0">
              <a:latin typeface="Helvetica Neue"/>
              <a:cs typeface="Helvetica Neue"/>
            </a:endParaRPr>
          </a:p>
        </p:txBody>
      </p:sp>
      <p:sp>
        <p:nvSpPr>
          <p:cNvPr id="21" name="TextBox 20"/>
          <p:cNvSpPr txBox="1"/>
          <p:nvPr/>
        </p:nvSpPr>
        <p:spPr>
          <a:xfrm>
            <a:off x="800347" y="3752850"/>
            <a:ext cx="235153" cy="169277"/>
          </a:xfrm>
          <a:prstGeom prst="rect">
            <a:avLst/>
          </a:prstGeom>
          <a:noFill/>
        </p:spPr>
        <p:txBody>
          <a:bodyPr wrap="none" lIns="0" tIns="0" rIns="0" bIns="0" rtlCol="0">
            <a:spAutoFit/>
          </a:bodyPr>
          <a:lstStyle/>
          <a:p>
            <a:pPr algn="ctr"/>
            <a:r>
              <a:rPr lang="en-US" sz="1100" dirty="0" err="1">
                <a:latin typeface="Helvetica Neue"/>
                <a:cs typeface="Helvetica Neue"/>
              </a:rPr>
              <a:t>iOS</a:t>
            </a:r>
            <a:endParaRPr lang="en-US" sz="1100" dirty="0">
              <a:latin typeface="Helvetica Neue"/>
              <a:cs typeface="Helvetica Neue"/>
            </a:endParaRPr>
          </a:p>
        </p:txBody>
      </p:sp>
      <p:sp>
        <p:nvSpPr>
          <p:cNvPr id="22" name="TextBox 21"/>
          <p:cNvSpPr txBox="1"/>
          <p:nvPr/>
        </p:nvSpPr>
        <p:spPr>
          <a:xfrm>
            <a:off x="2098538" y="3752850"/>
            <a:ext cx="499041" cy="169277"/>
          </a:xfrm>
          <a:prstGeom prst="rect">
            <a:avLst/>
          </a:prstGeom>
          <a:noFill/>
        </p:spPr>
        <p:txBody>
          <a:bodyPr wrap="none" lIns="0" tIns="0" rIns="0" bIns="0" rtlCol="0">
            <a:spAutoFit/>
          </a:bodyPr>
          <a:lstStyle/>
          <a:p>
            <a:pPr algn="ctr"/>
            <a:r>
              <a:rPr lang="en-US" sz="1100" dirty="0">
                <a:latin typeface="Helvetica Neue"/>
                <a:cs typeface="Helvetica Neue"/>
              </a:rPr>
              <a:t>Android</a:t>
            </a:r>
          </a:p>
        </p:txBody>
      </p:sp>
      <p:sp>
        <p:nvSpPr>
          <p:cNvPr id="23" name="TextBox 22"/>
          <p:cNvSpPr txBox="1"/>
          <p:nvPr/>
        </p:nvSpPr>
        <p:spPr>
          <a:xfrm>
            <a:off x="3308388" y="3752850"/>
            <a:ext cx="979730" cy="338554"/>
          </a:xfrm>
          <a:prstGeom prst="rect">
            <a:avLst/>
          </a:prstGeom>
          <a:noFill/>
        </p:spPr>
        <p:txBody>
          <a:bodyPr wrap="square" lIns="0" tIns="0" rIns="0" bIns="0" rtlCol="0">
            <a:spAutoFit/>
          </a:bodyPr>
          <a:lstStyle/>
          <a:p>
            <a:pPr algn="ctr"/>
            <a:r>
              <a:rPr lang="en-US" sz="1100" dirty="0" smtClean="0">
                <a:latin typeface="Helvetica Neue"/>
                <a:cs typeface="Helvetica Neue"/>
              </a:rPr>
              <a:t>AWS Toolkit </a:t>
            </a:r>
            <a:r>
              <a:rPr lang="en-US" sz="1100" dirty="0">
                <a:latin typeface="Helvetica Neue"/>
                <a:cs typeface="Helvetica Neue"/>
              </a:rPr>
              <a:t>for Visual Studio</a:t>
            </a:r>
          </a:p>
        </p:txBody>
      </p:sp>
      <p:sp>
        <p:nvSpPr>
          <p:cNvPr id="24" name="TextBox 23"/>
          <p:cNvSpPr txBox="1"/>
          <p:nvPr/>
        </p:nvSpPr>
        <p:spPr>
          <a:xfrm>
            <a:off x="4811778" y="3752850"/>
            <a:ext cx="821946" cy="338554"/>
          </a:xfrm>
          <a:prstGeom prst="rect">
            <a:avLst/>
          </a:prstGeom>
          <a:noFill/>
        </p:spPr>
        <p:txBody>
          <a:bodyPr wrap="square" lIns="0" tIns="0" rIns="0" bIns="0" rtlCol="0">
            <a:spAutoFit/>
          </a:bodyPr>
          <a:lstStyle/>
          <a:p>
            <a:pPr algn="ctr"/>
            <a:r>
              <a:rPr lang="en-US" sz="1100" dirty="0" smtClean="0">
                <a:latin typeface="Helvetica Neue"/>
                <a:cs typeface="Helvetica Neue"/>
              </a:rPr>
              <a:t>AWS Toolkit </a:t>
            </a:r>
            <a:r>
              <a:rPr lang="en-US" sz="1100" dirty="0">
                <a:latin typeface="Helvetica Neue"/>
                <a:cs typeface="Helvetica Neue"/>
              </a:rPr>
              <a:t>for Eclipse</a:t>
            </a:r>
          </a:p>
        </p:txBody>
      </p:sp>
      <p:sp>
        <p:nvSpPr>
          <p:cNvPr id="25" name="TextBox 24"/>
          <p:cNvSpPr txBox="1"/>
          <p:nvPr/>
        </p:nvSpPr>
        <p:spPr>
          <a:xfrm>
            <a:off x="6103465" y="3752850"/>
            <a:ext cx="1172881" cy="507831"/>
          </a:xfrm>
          <a:prstGeom prst="rect">
            <a:avLst/>
          </a:prstGeom>
          <a:noFill/>
        </p:spPr>
        <p:txBody>
          <a:bodyPr wrap="square" lIns="0" tIns="0" rIns="0" bIns="0" rtlCol="0">
            <a:spAutoFit/>
          </a:bodyPr>
          <a:lstStyle/>
          <a:p>
            <a:pPr algn="ctr"/>
            <a:r>
              <a:rPr lang="en-US" sz="1100" dirty="0" smtClean="0">
                <a:latin typeface="Helvetica Neue"/>
                <a:cs typeface="Helvetica Neue"/>
              </a:rPr>
              <a:t>AWS Tools </a:t>
            </a:r>
            <a:r>
              <a:rPr lang="en-US" sz="1100" dirty="0">
                <a:latin typeface="Helvetica Neue"/>
                <a:cs typeface="Helvetica Neue"/>
              </a:rPr>
              <a:t>for Windows PowerShell</a:t>
            </a:r>
          </a:p>
        </p:txBody>
      </p:sp>
      <p:sp>
        <p:nvSpPr>
          <p:cNvPr id="26" name="TextBox 25"/>
          <p:cNvSpPr txBox="1"/>
          <p:nvPr/>
        </p:nvSpPr>
        <p:spPr>
          <a:xfrm>
            <a:off x="7778457" y="3752850"/>
            <a:ext cx="580287" cy="169277"/>
          </a:xfrm>
          <a:prstGeom prst="rect">
            <a:avLst/>
          </a:prstGeom>
          <a:noFill/>
        </p:spPr>
        <p:txBody>
          <a:bodyPr wrap="none" lIns="0" tIns="0" rIns="0" bIns="0" rtlCol="0">
            <a:spAutoFit/>
          </a:bodyPr>
          <a:lstStyle/>
          <a:p>
            <a:pPr algn="ctr"/>
            <a:r>
              <a:rPr lang="en-US" sz="1100" dirty="0" smtClean="0">
                <a:latin typeface="Helvetica Neue"/>
                <a:cs typeface="Helvetica Neue"/>
              </a:rPr>
              <a:t>AWS CLI</a:t>
            </a:r>
            <a:endParaRPr lang="en-US" sz="1100" dirty="0">
              <a:latin typeface="Helvetica Neue"/>
              <a:cs typeface="Helvetica Neue"/>
            </a:endParaRPr>
          </a:p>
        </p:txBody>
      </p:sp>
      <p:sp>
        <p:nvSpPr>
          <p:cNvPr id="27" name="Rectangle 26"/>
          <p:cNvSpPr/>
          <p:nvPr/>
        </p:nvSpPr>
        <p:spPr>
          <a:xfrm>
            <a:off x="212378" y="4723768"/>
            <a:ext cx="2223297"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SDKs</a:t>
            </a:r>
            <a:endParaRPr lang="en-US" sz="1400" dirty="0">
              <a:solidFill>
                <a:schemeClr val="bg1">
                  <a:lumMod val="65000"/>
                </a:schemeClr>
              </a:solidFill>
              <a:latin typeface="Helvetica Neue"/>
              <a:cs typeface="Helvetica Neue"/>
            </a:endParaRPr>
          </a:p>
        </p:txBody>
      </p:sp>
      <p:sp>
        <p:nvSpPr>
          <p:cNvPr id="29" name="TextBox 28"/>
          <p:cNvSpPr txBox="1"/>
          <p:nvPr/>
        </p:nvSpPr>
        <p:spPr>
          <a:xfrm>
            <a:off x="1705243" y="1914224"/>
            <a:ext cx="658835" cy="169277"/>
          </a:xfrm>
          <a:prstGeom prst="rect">
            <a:avLst/>
          </a:prstGeom>
          <a:noFill/>
        </p:spPr>
        <p:txBody>
          <a:bodyPr wrap="none" lIns="0" tIns="0" rIns="0" bIns="0" rtlCol="0">
            <a:spAutoFit/>
          </a:bodyPr>
          <a:lstStyle/>
          <a:p>
            <a:pPr algn="ctr"/>
            <a:r>
              <a:rPr lang="en-US" sz="1100" dirty="0" smtClean="0">
                <a:latin typeface="Helvetica Neue"/>
                <a:cs typeface="Helvetica Neue"/>
              </a:rPr>
              <a:t>JavaScript</a:t>
            </a:r>
            <a:endParaRPr lang="en-US" sz="1100" dirty="0">
              <a:latin typeface="Helvetica Neue"/>
              <a:cs typeface="Helvetica Neue"/>
            </a:endParaRPr>
          </a:p>
        </p:txBody>
      </p:sp>
      <p:pic>
        <p:nvPicPr>
          <p:cNvPr id="30" name="Picture 29" descr="Javascrip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6139" y="883966"/>
            <a:ext cx="759676" cy="759676"/>
          </a:xfrm>
          <a:prstGeom prst="rect">
            <a:avLst/>
          </a:prstGeom>
        </p:spPr>
      </p:pic>
    </p:spTree>
    <p:extLst>
      <p:ext uri="{BB962C8B-B14F-4D97-AF65-F5344CB8AC3E}">
        <p14:creationId xmlns:p14="http://schemas.microsoft.com/office/powerpoint/2010/main" val="169362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72358"/>
          </a:xfrm>
        </p:spPr>
        <p:txBody>
          <a:bodyPr/>
          <a:lstStyle/>
          <a:p>
            <a:r>
              <a:rPr lang="en-US" b="0" dirty="0" smtClean="0">
                <a:latin typeface="Helvetica Neue"/>
                <a:cs typeface="Helvetica Neue"/>
              </a:rPr>
              <a:t>Groups</a:t>
            </a:r>
            <a:endParaRPr lang="en-US" b="0" dirty="0">
              <a:latin typeface="Helvetica Neue"/>
              <a:cs typeface="Helvetica Neue"/>
            </a:endParaRPr>
          </a:p>
        </p:txBody>
      </p:sp>
      <p:grpSp>
        <p:nvGrpSpPr>
          <p:cNvPr id="3" name="Group 2"/>
          <p:cNvGrpSpPr/>
          <p:nvPr/>
        </p:nvGrpSpPr>
        <p:grpSpPr>
          <a:xfrm>
            <a:off x="463550" y="738000"/>
            <a:ext cx="1709738" cy="1733550"/>
            <a:chOff x="463550" y="760413"/>
            <a:chExt cx="1709738" cy="1733550"/>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 name="TextBox 31"/>
            <p:cNvSpPr txBox="1">
              <a:spLocks noChangeArrowheads="1"/>
            </p:cNvSpPr>
            <p:nvPr/>
          </p:nvSpPr>
          <p:spPr bwMode="auto">
            <a:xfrm>
              <a:off x="546100" y="2251075"/>
              <a:ext cx="1555750" cy="230188"/>
            </a:xfrm>
            <a:prstGeom prst="rect">
              <a:avLst/>
            </a:prstGeom>
            <a:noFill/>
            <a:ln w="9525">
              <a:noFill/>
              <a:miter lim="800000"/>
              <a:headEnd/>
              <a:tailEnd/>
            </a:ln>
          </p:spPr>
          <p:txBody>
            <a:bodyPr>
              <a:spAutoFit/>
            </a:bodyPr>
            <a:lstStyle/>
            <a:p>
              <a:pPr algn="ctr"/>
              <a:r>
                <a:rPr lang="en-US" sz="900" b="1" dirty="0" smtClean="0">
                  <a:latin typeface="Helvetica Neue"/>
                  <a:ea typeface="Verdana" pitchFamily="34" charset="0"/>
                  <a:cs typeface="Helvetica Neue"/>
                </a:rPr>
                <a:t>Auto Scaling group</a:t>
              </a:r>
              <a:endParaRPr lang="en-US" sz="900" b="1" dirty="0">
                <a:latin typeface="Helvetica Neue"/>
                <a:ea typeface="Verdana" pitchFamily="34" charset="0"/>
                <a:cs typeface="Helvetica Neue"/>
              </a:endParaRPr>
            </a:p>
          </p:txBody>
        </p:sp>
      </p:grpSp>
      <p:grpSp>
        <p:nvGrpSpPr>
          <p:cNvPr id="6" name="Group 5"/>
          <p:cNvGrpSpPr/>
          <p:nvPr/>
        </p:nvGrpSpPr>
        <p:grpSpPr>
          <a:xfrm>
            <a:off x="2549525" y="738000"/>
            <a:ext cx="1689100" cy="1733550"/>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8"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Helvetica Neue"/>
                  <a:ea typeface="Verdana" pitchFamily="34" charset="0"/>
                  <a:cs typeface="Helvetica Neue"/>
                </a:rPr>
                <a:t>Availability Zone</a:t>
              </a:r>
            </a:p>
          </p:txBody>
        </p:sp>
      </p:grpSp>
      <p:grpSp>
        <p:nvGrpSpPr>
          <p:cNvPr id="9" name="Group 8"/>
          <p:cNvGrpSpPr/>
          <p:nvPr/>
        </p:nvGrpSpPr>
        <p:grpSpPr>
          <a:xfrm>
            <a:off x="4614863" y="738000"/>
            <a:ext cx="1752600" cy="1733550"/>
            <a:chOff x="4614863" y="760413"/>
            <a:chExt cx="1752600" cy="1733550"/>
          </a:xfrm>
        </p:grpSpPr>
        <p:sp>
          <p:nvSpPr>
            <p:cNvPr id="10" name="Rounded Rectangle 9"/>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smtClean="0">
                  <a:latin typeface="Helvetica Neue"/>
                  <a:ea typeface="Verdana" pitchFamily="34" charset="0"/>
                  <a:cs typeface="Helvetica Neue"/>
                </a:rPr>
                <a:t>region</a:t>
              </a:r>
              <a:endParaRPr lang="en-US" sz="900" b="1" dirty="0">
                <a:latin typeface="Helvetica Neue"/>
                <a:ea typeface="Verdana" pitchFamily="34" charset="0"/>
                <a:cs typeface="Helvetica Neue"/>
              </a:endParaRPr>
            </a:p>
          </p:txBody>
        </p:sp>
      </p:grpSp>
      <p:grpSp>
        <p:nvGrpSpPr>
          <p:cNvPr id="12" name="Group 11"/>
          <p:cNvGrpSpPr/>
          <p:nvPr/>
        </p:nvGrpSpPr>
        <p:grpSpPr>
          <a:xfrm>
            <a:off x="6743700" y="738000"/>
            <a:ext cx="1752600" cy="1733550"/>
            <a:chOff x="6743700" y="760413"/>
            <a:chExt cx="1752600" cy="1733550"/>
          </a:xfrm>
        </p:grpSpPr>
        <p:grpSp>
          <p:nvGrpSpPr>
            <p:cNvPr id="13" name="Group 21"/>
            <p:cNvGrpSpPr>
              <a:grpSpLocks/>
            </p:cNvGrpSpPr>
            <p:nvPr/>
          </p:nvGrpSpPr>
          <p:grpSpPr bwMode="auto">
            <a:xfrm>
              <a:off x="6743700" y="760413"/>
              <a:ext cx="1752600" cy="1733550"/>
              <a:chOff x="545458" y="4783771"/>
              <a:chExt cx="2293787" cy="1733798"/>
            </a:xfrm>
          </p:grpSpPr>
          <p:sp>
            <p:nvSpPr>
              <p:cNvPr id="15"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6"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14"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smtClean="0">
                  <a:solidFill>
                    <a:srgbClr val="6F2927"/>
                  </a:solidFill>
                  <a:latin typeface="Helvetica Neue"/>
                  <a:ea typeface="Verdana" pitchFamily="34" charset="0"/>
                  <a:cs typeface="Helvetica Neue"/>
                </a:rPr>
                <a:t>security group</a:t>
              </a:r>
              <a:endParaRPr lang="en-US" sz="900" b="1" dirty="0">
                <a:solidFill>
                  <a:srgbClr val="6F2927"/>
                </a:solidFill>
                <a:latin typeface="Helvetica Neue"/>
                <a:ea typeface="Verdana" pitchFamily="34" charset="0"/>
                <a:cs typeface="Helvetica Neue"/>
              </a:endParaRPr>
            </a:p>
          </p:txBody>
        </p:sp>
      </p:grpSp>
      <p:sp>
        <p:nvSpPr>
          <p:cNvPr id="18" name="TextBox 35"/>
          <p:cNvSpPr txBox="1">
            <a:spLocks noChangeArrowheads="1"/>
          </p:cNvSpPr>
          <p:nvPr/>
        </p:nvSpPr>
        <p:spPr bwMode="auto">
          <a:xfrm>
            <a:off x="557213" y="4269381"/>
            <a:ext cx="1557337" cy="230832"/>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Elastic Beanstalk </a:t>
            </a:r>
            <a:r>
              <a:rPr lang="en-US" sz="900" dirty="0" smtClean="0">
                <a:latin typeface="Helvetica Neue"/>
                <a:ea typeface="Verdana" pitchFamily="34" charset="0"/>
                <a:cs typeface="Helvetica Neue"/>
              </a:rPr>
              <a:t>container</a:t>
            </a:r>
            <a:endParaRPr lang="en-US" sz="900" dirty="0">
              <a:latin typeface="Helvetica Neue"/>
              <a:ea typeface="Verdana" pitchFamily="34" charset="0"/>
              <a:cs typeface="Helvetica Neue"/>
            </a:endParaRPr>
          </a:p>
        </p:txBody>
      </p:sp>
      <p:sp>
        <p:nvSpPr>
          <p:cNvPr id="20" name="TextBox 36"/>
          <p:cNvSpPr txBox="1">
            <a:spLocks noChangeArrowheads="1"/>
          </p:cNvSpPr>
          <p:nvPr/>
        </p:nvSpPr>
        <p:spPr bwMode="auto">
          <a:xfrm>
            <a:off x="2655888" y="4284941"/>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EC2 </a:t>
            </a:r>
            <a:r>
              <a:rPr lang="en-US" sz="900" dirty="0" smtClean="0">
                <a:latin typeface="Helvetica Neue"/>
                <a:ea typeface="Verdana" pitchFamily="34" charset="0"/>
                <a:cs typeface="Helvetica Neue"/>
              </a:rPr>
              <a:t>instance contents</a:t>
            </a:r>
            <a:endParaRPr lang="en-US" sz="900" dirty="0">
              <a:latin typeface="Helvetica Neue"/>
              <a:ea typeface="Verdana" pitchFamily="34" charset="0"/>
              <a:cs typeface="Helvetica Neue"/>
            </a:endParaRPr>
          </a:p>
        </p:txBody>
      </p:sp>
      <p:grpSp>
        <p:nvGrpSpPr>
          <p:cNvPr id="24" name="Group 23"/>
          <p:cNvGrpSpPr/>
          <p:nvPr/>
        </p:nvGrpSpPr>
        <p:grpSpPr>
          <a:xfrm>
            <a:off x="6750050" y="2813329"/>
            <a:ext cx="1752600" cy="1735137"/>
            <a:chOff x="6750050" y="2843213"/>
            <a:chExt cx="1752600" cy="1735137"/>
          </a:xfrm>
        </p:grpSpPr>
        <p:sp>
          <p:nvSpPr>
            <p:cNvPr id="25" name="Rounded Rectangle 24"/>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6" name="TextBox 25"/>
            <p:cNvSpPr txBox="1"/>
            <p:nvPr/>
          </p:nvSpPr>
          <p:spPr>
            <a:xfrm>
              <a:off x="6838950" y="4306888"/>
              <a:ext cx="1555750" cy="230187"/>
            </a:xfrm>
            <a:prstGeom prst="rect">
              <a:avLst/>
            </a:prstGeom>
            <a:noFill/>
          </p:spPr>
          <p:txBody>
            <a:bodyPr>
              <a:spAutoFit/>
            </a:bodyPr>
            <a:lstStyle/>
            <a:p>
              <a:pPr algn="ctr" fontAlgn="auto">
                <a:spcBef>
                  <a:spcPts val="0"/>
                </a:spcBef>
                <a:spcAft>
                  <a:spcPts val="0"/>
                </a:spcAft>
                <a:defRPr/>
              </a:pPr>
              <a:r>
                <a:rPr lang="en-US" sz="900" b="1" dirty="0" smtClean="0">
                  <a:solidFill>
                    <a:schemeClr val="bg1">
                      <a:lumMod val="50000"/>
                    </a:schemeClr>
                  </a:solidFill>
                  <a:latin typeface="Helvetica Neue"/>
                  <a:cs typeface="Helvetica Neue"/>
                </a:rPr>
                <a:t>server contents</a:t>
              </a:r>
              <a:endParaRPr lang="en-US" sz="900" b="1" dirty="0">
                <a:solidFill>
                  <a:schemeClr val="bg1">
                    <a:lumMod val="50000"/>
                  </a:schemeClr>
                </a:solidFill>
                <a:latin typeface="Helvetica Neue"/>
                <a:cs typeface="Helvetica Neue"/>
              </a:endParaRPr>
            </a:p>
          </p:txBody>
        </p:sp>
      </p:grpSp>
      <p:grpSp>
        <p:nvGrpSpPr>
          <p:cNvPr id="21" name="Group 20"/>
          <p:cNvGrpSpPr/>
          <p:nvPr/>
        </p:nvGrpSpPr>
        <p:grpSpPr>
          <a:xfrm>
            <a:off x="4629150" y="2794279"/>
            <a:ext cx="1752600" cy="1733550"/>
            <a:chOff x="4629150" y="2824163"/>
            <a:chExt cx="1752600" cy="1733550"/>
          </a:xfrm>
        </p:grpSpPr>
        <p:sp>
          <p:nvSpPr>
            <p:cNvPr id="22" name="Rounded Rectangle 21"/>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3" name="TextBox 37"/>
            <p:cNvSpPr txBox="1">
              <a:spLocks noChangeArrowheads="1"/>
            </p:cNvSpPr>
            <p:nvPr/>
          </p:nvSpPr>
          <p:spPr bwMode="auto">
            <a:xfrm>
              <a:off x="4721225" y="4314825"/>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VPC </a:t>
              </a:r>
              <a:r>
                <a:rPr lang="en-US" sz="900" dirty="0" smtClean="0">
                  <a:latin typeface="Helvetica Neue"/>
                  <a:ea typeface="Verdana" pitchFamily="34" charset="0"/>
                  <a:cs typeface="Helvetica Neue"/>
                </a:rPr>
                <a:t>subnet</a:t>
              </a:r>
              <a:endParaRPr lang="en-US" sz="900" dirty="0">
                <a:latin typeface="Helvetica Neue"/>
                <a:ea typeface="Verdana" pitchFamily="34" charset="0"/>
                <a:cs typeface="Helvetica Neue"/>
              </a:endParaRPr>
            </a:p>
          </p:txBody>
        </p:sp>
      </p:grpSp>
      <p:pic>
        <p:nvPicPr>
          <p:cNvPr id="36" name="Picture 35"/>
          <p:cNvPicPr>
            <a:picLocks noChangeAspect="1"/>
          </p:cNvPicPr>
          <p:nvPr/>
        </p:nvPicPr>
        <p:blipFill>
          <a:blip r:embed="rId2"/>
          <a:stretch>
            <a:fillRect/>
          </a:stretch>
        </p:blipFill>
        <p:spPr>
          <a:xfrm>
            <a:off x="4808538" y="2631887"/>
            <a:ext cx="215900" cy="241300"/>
          </a:xfrm>
          <a:prstGeom prst="rect">
            <a:avLst/>
          </a:prstGeom>
        </p:spPr>
      </p:pic>
      <p:sp>
        <p:nvSpPr>
          <p:cNvPr id="17" name="Rounded Rectangle 16"/>
          <p:cNvSpPr/>
          <p:nvPr/>
        </p:nvSpPr>
        <p:spPr>
          <a:xfrm>
            <a:off x="442913" y="2794279"/>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0" name="Picture 29" descr="Elastic-Beansta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65" y="2582465"/>
            <a:ext cx="504270" cy="504270"/>
          </a:xfrm>
          <a:prstGeom prst="rect">
            <a:avLst/>
          </a:prstGeom>
        </p:spPr>
      </p:pic>
      <p:sp>
        <p:nvSpPr>
          <p:cNvPr id="19" name="Rounded Rectangle 18"/>
          <p:cNvSpPr/>
          <p:nvPr/>
        </p:nvSpPr>
        <p:spPr>
          <a:xfrm>
            <a:off x="2536825" y="2794279"/>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483" y="2552514"/>
            <a:ext cx="512064" cy="512064"/>
          </a:xfrm>
          <a:prstGeom prst="rect">
            <a:avLst/>
          </a:prstGeom>
        </p:spPr>
      </p:pic>
      <p:sp>
        <p:nvSpPr>
          <p:cNvPr id="33" name="Rectangle 32"/>
          <p:cNvSpPr/>
          <p:nvPr/>
        </p:nvSpPr>
        <p:spPr>
          <a:xfrm>
            <a:off x="212378" y="4723768"/>
            <a:ext cx="2353128"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Groups</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681974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7299"/>
          </a:xfrm>
        </p:spPr>
        <p:txBody>
          <a:bodyPr>
            <a:normAutofit/>
          </a:bodyPr>
          <a:lstStyle/>
          <a:p>
            <a:r>
              <a:rPr lang="en-US" b="0" dirty="0" smtClean="0">
                <a:latin typeface="Helvetica Neue"/>
                <a:cs typeface="Helvetica Neue"/>
              </a:rPr>
              <a:t>Groups</a:t>
            </a:r>
            <a:endParaRPr lang="en-US" b="0" dirty="0">
              <a:latin typeface="Helvetica Neue"/>
              <a:cs typeface="Helvetica Neue"/>
            </a:endParaRPr>
          </a:p>
        </p:txBody>
      </p:sp>
      <p:sp>
        <p:nvSpPr>
          <p:cNvPr id="3" name="Rounded Rectangle 2"/>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4" name="Rounded Rectangle 3"/>
          <p:cNvSpPr/>
          <p:nvPr/>
        </p:nvSpPr>
        <p:spPr>
          <a:xfrm>
            <a:off x="468313" y="1250857"/>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5"/>
          <p:cNvSpPr txBox="1">
            <a:spLocks noChangeArrowheads="1"/>
          </p:cNvSpPr>
          <p:nvPr/>
        </p:nvSpPr>
        <p:spPr bwMode="auto">
          <a:xfrm>
            <a:off x="557213" y="2748995"/>
            <a:ext cx="1557337" cy="230832"/>
          </a:xfrm>
          <a:prstGeom prst="rect">
            <a:avLst/>
          </a:prstGeom>
          <a:noFill/>
          <a:ln w="9525">
            <a:noFill/>
            <a:miter lim="800000"/>
            <a:headEnd/>
            <a:tailEnd/>
          </a:ln>
        </p:spPr>
        <p:txBody>
          <a:bodyPr>
            <a:spAutoFit/>
          </a:bodyPr>
          <a:lstStyle/>
          <a:p>
            <a:pPr algn="ctr"/>
            <a:r>
              <a:rPr lang="en-US" sz="900" dirty="0" smtClean="0">
                <a:latin typeface="Helvetica Neue"/>
                <a:ea typeface="Verdana" pitchFamily="34" charset="0"/>
                <a:cs typeface="Helvetica Neue"/>
              </a:rPr>
              <a:t>virtual private cloud</a:t>
            </a:r>
            <a:endParaRPr lang="en-US" sz="900" dirty="0">
              <a:latin typeface="Helvetica Neue"/>
              <a:ea typeface="Verdana" pitchFamily="34" charset="0"/>
              <a:cs typeface="Helvetica Neue"/>
            </a:endParaRPr>
          </a:p>
        </p:txBody>
      </p:sp>
      <p:sp>
        <p:nvSpPr>
          <p:cNvPr id="6" name="TextBox 5"/>
          <p:cNvSpPr txBox="1">
            <a:spLocks noChangeArrowheads="1"/>
          </p:cNvSpPr>
          <p:nvPr/>
        </p:nvSpPr>
        <p:spPr bwMode="auto">
          <a:xfrm>
            <a:off x="2681288" y="2748995"/>
            <a:ext cx="1557337" cy="230832"/>
          </a:xfrm>
          <a:prstGeom prst="rect">
            <a:avLst/>
          </a:prstGeom>
          <a:noFill/>
          <a:ln w="9525">
            <a:noFill/>
            <a:miter lim="800000"/>
            <a:headEnd/>
            <a:tailEnd/>
          </a:ln>
        </p:spPr>
        <p:txBody>
          <a:bodyPr>
            <a:spAutoFit/>
          </a:bodyPr>
          <a:lstStyle/>
          <a:p>
            <a:pPr algn="ctr"/>
            <a:r>
              <a:rPr lang="en-US" sz="900" dirty="0" smtClean="0">
                <a:latin typeface="Helvetica Neue"/>
                <a:ea typeface="Verdana" pitchFamily="34" charset="0"/>
                <a:cs typeface="Helvetica Neue"/>
              </a:rPr>
              <a:t>AWS cloud</a:t>
            </a:r>
            <a:endParaRPr lang="en-US" sz="900" dirty="0">
              <a:latin typeface="Helvetica Neue"/>
              <a:ea typeface="Verdana" pitchFamily="34" charset="0"/>
              <a:cs typeface="Helvetica Neue"/>
            </a:endParaRPr>
          </a:p>
        </p:txBody>
      </p:sp>
      <p:grpSp>
        <p:nvGrpSpPr>
          <p:cNvPr id="7" name="Group 6"/>
          <p:cNvGrpSpPr/>
          <p:nvPr/>
        </p:nvGrpSpPr>
        <p:grpSpPr>
          <a:xfrm>
            <a:off x="4676775" y="1248662"/>
            <a:ext cx="1752600" cy="1733550"/>
            <a:chOff x="4676775" y="4879368"/>
            <a:chExt cx="1752600" cy="1733550"/>
          </a:xfrm>
        </p:grpSpPr>
        <p:sp>
          <p:nvSpPr>
            <p:cNvPr id="8" name="Rounded Rectangle 7"/>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4768850" y="6370030"/>
              <a:ext cx="1555750" cy="231775"/>
            </a:xfrm>
            <a:prstGeom prst="rect">
              <a:avLst/>
            </a:prstGeom>
            <a:noFill/>
            <a:ln w="9525">
              <a:noFill/>
              <a:miter lim="800000"/>
              <a:headEnd/>
              <a:tailEnd/>
            </a:ln>
          </p:spPr>
          <p:txBody>
            <a:bodyPr>
              <a:spAutoFit/>
            </a:bodyPr>
            <a:lstStyle/>
            <a:p>
              <a:pPr algn="ctr"/>
              <a:r>
                <a:rPr lang="en-US" sz="900" dirty="0" smtClean="0">
                  <a:latin typeface="Helvetica Neue"/>
                  <a:ea typeface="Verdana" pitchFamily="34" charset="0"/>
                  <a:cs typeface="Helvetica Neue"/>
                </a:rPr>
                <a:t>corporate data center</a:t>
              </a:r>
              <a:endParaRPr lang="en-US" sz="900" dirty="0">
                <a:latin typeface="Helvetica Neue"/>
                <a:ea typeface="Verdana" pitchFamily="34" charset="0"/>
                <a:cs typeface="Helvetica Neue"/>
              </a:endParaRPr>
            </a:p>
          </p:txBody>
        </p:sp>
      </p:grpSp>
      <p:pic>
        <p:nvPicPr>
          <p:cNvPr id="13" name="Picture 12" descr="VPC-Clou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81" y="884409"/>
            <a:ext cx="599171" cy="599171"/>
          </a:xfrm>
          <a:prstGeom prst="rect">
            <a:avLst/>
          </a:prstGeom>
        </p:spPr>
      </p:pic>
      <p:pic>
        <p:nvPicPr>
          <p:cNvPr id="15" name="Picture 14"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54" y="882242"/>
            <a:ext cx="603504" cy="603504"/>
          </a:xfrm>
          <a:prstGeom prst="rect">
            <a:avLst/>
          </a:prstGeom>
        </p:spPr>
      </p:pic>
      <p:pic>
        <p:nvPicPr>
          <p:cNvPr id="17" name="Picture 1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102" y="918881"/>
            <a:ext cx="573651" cy="573651"/>
          </a:xfrm>
          <a:prstGeom prst="rect">
            <a:avLst/>
          </a:prstGeom>
        </p:spPr>
      </p:pic>
      <p:sp>
        <p:nvSpPr>
          <p:cNvPr id="14" name="Rectangle 13"/>
          <p:cNvSpPr/>
          <p:nvPr/>
        </p:nvSpPr>
        <p:spPr>
          <a:xfrm>
            <a:off x="212378" y="4723768"/>
            <a:ext cx="2353128"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Groups</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2091315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313204" y="196476"/>
            <a:ext cx="6069013" cy="276225"/>
          </a:xfrm>
          <a:prstGeom prst="rect">
            <a:avLst/>
          </a:prstGeom>
          <a:noFill/>
          <a:ln w="9525">
            <a:noFill/>
            <a:miter lim="800000"/>
            <a:headEnd/>
            <a:tailEnd/>
          </a:ln>
        </p:spPr>
        <p:txBody>
          <a:bodyPr>
            <a:spAutoFit/>
          </a:bodyPr>
          <a:lstStyle/>
          <a:p>
            <a:r>
              <a:rPr lang="en-US" sz="1200" b="1" dirty="0">
                <a:latin typeface="Helvetica Neue"/>
                <a:ea typeface="Verdana" pitchFamily="34" charset="0"/>
                <a:cs typeface="Helvetica Neue"/>
              </a:rPr>
              <a:t>Example 1</a:t>
            </a:r>
            <a:r>
              <a:rPr lang="en-US" sz="1200" dirty="0">
                <a:latin typeface="Helvetica Neue"/>
                <a:ea typeface="Verdana" pitchFamily="34" charset="0"/>
                <a:cs typeface="Helvetica Neue"/>
              </a:rPr>
              <a:t>: 2-Tier Auto-scalable Web Application Architecture in 1 AZ</a:t>
            </a:r>
          </a:p>
        </p:txBody>
      </p:sp>
      <p:grpSp>
        <p:nvGrpSpPr>
          <p:cNvPr id="3" name="Group 2"/>
          <p:cNvGrpSpPr/>
          <p:nvPr/>
        </p:nvGrpSpPr>
        <p:grpSpPr>
          <a:xfrm>
            <a:off x="3137647" y="1683437"/>
            <a:ext cx="2225323" cy="1407692"/>
            <a:chOff x="463550" y="760413"/>
            <a:chExt cx="1709738" cy="1737602"/>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5" name="TextBox 31"/>
            <p:cNvSpPr txBox="1">
              <a:spLocks noChangeArrowheads="1"/>
            </p:cNvSpPr>
            <p:nvPr/>
          </p:nvSpPr>
          <p:spPr bwMode="auto">
            <a:xfrm>
              <a:off x="546100" y="2251075"/>
              <a:ext cx="1555750" cy="246940"/>
            </a:xfrm>
            <a:prstGeom prst="rect">
              <a:avLst/>
            </a:prstGeom>
            <a:noFill/>
            <a:ln w="9525">
              <a:noFill/>
              <a:miter lim="800000"/>
              <a:headEnd/>
              <a:tailEnd/>
            </a:ln>
          </p:spPr>
          <p:txBody>
            <a:bodyPr>
              <a:spAutoFit/>
            </a:bodyPr>
            <a:lstStyle/>
            <a:p>
              <a:pPr algn="ctr"/>
              <a:r>
                <a:rPr lang="en-US" sz="700" b="1" dirty="0" smtClean="0">
                  <a:solidFill>
                    <a:srgbClr val="414042"/>
                  </a:solidFill>
                  <a:latin typeface="Helvetica Neue"/>
                  <a:ea typeface="Verdana" pitchFamily="34" charset="0"/>
                  <a:cs typeface="Helvetica Neue"/>
                </a:rPr>
                <a:t>Auto Scaling group</a:t>
              </a:r>
              <a:endParaRPr lang="en-US" sz="700" b="1" dirty="0">
                <a:solidFill>
                  <a:srgbClr val="414042"/>
                </a:solidFill>
                <a:latin typeface="Helvetica Neue"/>
                <a:ea typeface="Verdana" pitchFamily="34" charset="0"/>
                <a:cs typeface="Helvetica Neue"/>
              </a:endParaRPr>
            </a:p>
          </p:txBody>
        </p:sp>
      </p:grpSp>
      <p:grpSp>
        <p:nvGrpSpPr>
          <p:cNvPr id="6" name="Group 5"/>
          <p:cNvGrpSpPr/>
          <p:nvPr/>
        </p:nvGrpSpPr>
        <p:grpSpPr>
          <a:xfrm>
            <a:off x="3010647" y="1571778"/>
            <a:ext cx="2465614" cy="2843339"/>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8" name="TextBox 32"/>
            <p:cNvSpPr txBox="1">
              <a:spLocks noChangeArrowheads="1"/>
            </p:cNvSpPr>
            <p:nvPr/>
          </p:nvSpPr>
          <p:spPr bwMode="auto">
            <a:xfrm>
              <a:off x="2605191" y="2351726"/>
              <a:ext cx="1557338" cy="121971"/>
            </a:xfrm>
            <a:prstGeom prst="rect">
              <a:avLst/>
            </a:prstGeom>
            <a:noFill/>
            <a:ln w="9525">
              <a:noFill/>
              <a:miter lim="800000"/>
              <a:headEnd/>
              <a:tailEnd/>
            </a:ln>
          </p:spPr>
          <p:txBody>
            <a:bodyPr anchor="ctr" anchorCtr="0">
              <a:spAutoFit/>
            </a:bodyPr>
            <a:lstStyle/>
            <a:p>
              <a:pPr algn="ctr"/>
              <a:r>
                <a:rPr lang="en-US" sz="700" b="1" dirty="0">
                  <a:solidFill>
                    <a:srgbClr val="F7981F"/>
                  </a:solidFill>
                  <a:latin typeface="Helvetica Neue"/>
                  <a:ea typeface="Verdana" pitchFamily="34" charset="0"/>
                  <a:cs typeface="Helvetica Neue"/>
                </a:rPr>
                <a:t>Availability </a:t>
              </a:r>
              <a:r>
                <a:rPr lang="en-US" sz="700" b="1" dirty="0" smtClean="0">
                  <a:solidFill>
                    <a:srgbClr val="F7981F"/>
                  </a:solidFill>
                  <a:latin typeface="Helvetica Neue"/>
                  <a:ea typeface="Verdana" pitchFamily="34" charset="0"/>
                  <a:cs typeface="Helvetica Neue"/>
                </a:rPr>
                <a:t>Zone #1</a:t>
              </a:r>
              <a:endParaRPr lang="en-US" sz="700" b="1" dirty="0">
                <a:solidFill>
                  <a:srgbClr val="F7981F"/>
                </a:solidFill>
                <a:latin typeface="Helvetica Neue"/>
                <a:ea typeface="Verdana" pitchFamily="34" charset="0"/>
                <a:cs typeface="Helvetica Neue"/>
              </a:endParaRPr>
            </a:p>
          </p:txBody>
        </p:sp>
      </p:grpSp>
      <p:cxnSp>
        <p:nvCxnSpPr>
          <p:cNvPr id="9" name="Straight Connector 8"/>
          <p:cNvCxnSpPr/>
          <p:nvPr/>
        </p:nvCxnSpPr>
        <p:spPr>
          <a:xfrm flipH="1">
            <a:off x="1957294" y="2137924"/>
            <a:ext cx="1180354"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01305" y="892387"/>
            <a:ext cx="3350" cy="122924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8627" y="610589"/>
            <a:ext cx="1795735" cy="307777"/>
          </a:xfrm>
          <a:prstGeom prst="rect">
            <a:avLst/>
          </a:prstGeom>
          <a:noFill/>
        </p:spPr>
        <p:txBody>
          <a:bodyPr wrap="square" rtlCol="0">
            <a:spAutoFit/>
          </a:bodyPr>
          <a:lstStyle/>
          <a:p>
            <a:pPr algn="ctr"/>
            <a:r>
              <a:rPr lang="en-US" sz="1400" dirty="0" smtClean="0">
                <a:latin typeface="Helvetica Neue"/>
                <a:cs typeface="Helvetica Neue"/>
              </a:rPr>
              <a:t>www.example.com</a:t>
            </a:r>
            <a:endParaRPr lang="en-US" sz="1400" dirty="0">
              <a:latin typeface="Helvetica Neue"/>
              <a:cs typeface="Helvetica Neue"/>
            </a:endParaRPr>
          </a:p>
        </p:txBody>
      </p:sp>
      <p:pic>
        <p:nvPicPr>
          <p:cNvPr id="18" name="Picture 17"/>
          <p:cNvPicPr>
            <a:picLocks noChangeAspect="1"/>
          </p:cNvPicPr>
          <p:nvPr/>
        </p:nvPicPr>
        <p:blipFill>
          <a:blip r:embed="rId2"/>
          <a:stretch>
            <a:fillRect/>
          </a:stretch>
        </p:blipFill>
        <p:spPr>
          <a:xfrm>
            <a:off x="3984595" y="3332051"/>
            <a:ext cx="364742" cy="472507"/>
          </a:xfrm>
          <a:prstGeom prst="rect">
            <a:avLst/>
          </a:prstGeom>
        </p:spPr>
      </p:pic>
      <p:pic>
        <p:nvPicPr>
          <p:cNvPr id="19" name="Picture 18"/>
          <p:cNvPicPr>
            <a:picLocks noChangeAspect="1"/>
          </p:cNvPicPr>
          <p:nvPr/>
        </p:nvPicPr>
        <p:blipFill>
          <a:blip r:embed="rId3"/>
          <a:stretch>
            <a:fillRect/>
          </a:stretch>
        </p:blipFill>
        <p:spPr>
          <a:xfrm>
            <a:off x="3531434" y="1947929"/>
            <a:ext cx="551151" cy="592748"/>
          </a:xfrm>
          <a:prstGeom prst="rect">
            <a:avLst/>
          </a:prstGeom>
        </p:spPr>
      </p:pic>
      <p:grpSp>
        <p:nvGrpSpPr>
          <p:cNvPr id="21" name="Group 20"/>
          <p:cNvGrpSpPr/>
          <p:nvPr/>
        </p:nvGrpSpPr>
        <p:grpSpPr>
          <a:xfrm>
            <a:off x="3680444" y="3184194"/>
            <a:ext cx="977909" cy="908890"/>
            <a:chOff x="6743700" y="760413"/>
            <a:chExt cx="1752600" cy="1804331"/>
          </a:xfrm>
        </p:grpSpPr>
        <p:grpSp>
          <p:nvGrpSpPr>
            <p:cNvPr id="22" name="Group 21"/>
            <p:cNvGrpSpPr>
              <a:grpSpLocks/>
            </p:cNvGrpSpPr>
            <p:nvPr/>
          </p:nvGrpSpPr>
          <p:grpSpPr bwMode="auto">
            <a:xfrm>
              <a:off x="6743700" y="760413"/>
              <a:ext cx="1752600" cy="1733550"/>
              <a:chOff x="545458" y="4783771"/>
              <a:chExt cx="2293787" cy="1733798"/>
            </a:xfrm>
          </p:grpSpPr>
          <p:sp>
            <p:nvSpPr>
              <p:cNvPr id="24" name="Rounded Rectangle 2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25" name="Rounded Rectangle 2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grpSp>
        <p:sp>
          <p:nvSpPr>
            <p:cNvPr id="23" name="TextBox 34"/>
            <p:cNvSpPr txBox="1">
              <a:spLocks noChangeArrowheads="1"/>
            </p:cNvSpPr>
            <p:nvPr/>
          </p:nvSpPr>
          <p:spPr bwMode="auto">
            <a:xfrm>
              <a:off x="6851651" y="2167594"/>
              <a:ext cx="1555749" cy="397150"/>
            </a:xfrm>
            <a:prstGeom prst="rect">
              <a:avLst/>
            </a:prstGeom>
            <a:noFill/>
            <a:ln w="9525">
              <a:noFill/>
              <a:miter lim="800000"/>
              <a:headEnd/>
              <a:tailEnd/>
            </a:ln>
          </p:spPr>
          <p:txBody>
            <a:bodyPr anchor="ctr" anchorCtr="0">
              <a:spAutoFit/>
            </a:bodyPr>
            <a:lstStyle/>
            <a:p>
              <a:pPr algn="ctr"/>
              <a:r>
                <a:rPr lang="en-US" sz="700" b="1" dirty="0" smtClean="0">
                  <a:solidFill>
                    <a:srgbClr val="6F2927"/>
                  </a:solidFill>
                  <a:latin typeface="Helvetica Neue"/>
                  <a:ea typeface="Verdana" pitchFamily="34" charset="0"/>
                  <a:cs typeface="Helvetica Neue"/>
                </a:rPr>
                <a:t>security group</a:t>
              </a:r>
              <a:endParaRPr lang="en-US" sz="700" b="1" dirty="0">
                <a:solidFill>
                  <a:srgbClr val="6F2927"/>
                </a:solidFill>
                <a:latin typeface="Helvetica Neue"/>
                <a:ea typeface="Verdana" pitchFamily="34" charset="0"/>
                <a:cs typeface="Helvetica Neue"/>
              </a:endParaRPr>
            </a:p>
          </p:txBody>
        </p:sp>
      </p:grpSp>
      <p:grpSp>
        <p:nvGrpSpPr>
          <p:cNvPr id="26" name="Group 25"/>
          <p:cNvGrpSpPr/>
          <p:nvPr/>
        </p:nvGrpSpPr>
        <p:grpSpPr>
          <a:xfrm>
            <a:off x="3314386" y="1801634"/>
            <a:ext cx="977909" cy="1033917"/>
            <a:chOff x="6743700" y="760413"/>
            <a:chExt cx="1752600" cy="1777745"/>
          </a:xfrm>
        </p:grpSpPr>
        <p:grpSp>
          <p:nvGrpSpPr>
            <p:cNvPr id="27" name="Group 26"/>
            <p:cNvGrpSpPr>
              <a:grpSpLocks/>
            </p:cNvGrpSpPr>
            <p:nvPr/>
          </p:nvGrpSpPr>
          <p:grpSpPr bwMode="auto">
            <a:xfrm>
              <a:off x="6743700" y="760413"/>
              <a:ext cx="1752600" cy="1733550"/>
              <a:chOff x="545458" y="4783771"/>
              <a:chExt cx="2293787" cy="1733798"/>
            </a:xfrm>
          </p:grpSpPr>
          <p:sp>
            <p:nvSpPr>
              <p:cNvPr id="29" name="Rounded Rectangle 2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30" name="Rounded Rectangle 2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8" name="TextBox 34"/>
            <p:cNvSpPr txBox="1">
              <a:spLocks noChangeArrowheads="1"/>
            </p:cNvSpPr>
            <p:nvPr/>
          </p:nvSpPr>
          <p:spPr bwMode="auto">
            <a:xfrm>
              <a:off x="6851651" y="2194178"/>
              <a:ext cx="1555749" cy="343980"/>
            </a:xfrm>
            <a:prstGeom prst="rect">
              <a:avLst/>
            </a:prstGeom>
            <a:noFill/>
            <a:ln w="9525">
              <a:noFill/>
              <a:miter lim="800000"/>
              <a:headEnd/>
              <a:tailEnd/>
            </a:ln>
          </p:spPr>
          <p:txBody>
            <a:bodyPr anchor="ctr" anchorCtr="0">
              <a:spAutoFit/>
            </a:bodyPr>
            <a:lstStyle/>
            <a:p>
              <a:pPr algn="ctr"/>
              <a:r>
                <a:rPr lang="en-US" sz="700" b="1" dirty="0" smtClean="0">
                  <a:solidFill>
                    <a:srgbClr val="414042"/>
                  </a:solidFill>
                  <a:latin typeface="Arial"/>
                  <a:ea typeface="Verdana" pitchFamily="34" charset="0"/>
                  <a:cs typeface="Arial"/>
                </a:rPr>
                <a:t>security group</a:t>
              </a:r>
              <a:endParaRPr lang="en-US" sz="700" b="1" dirty="0">
                <a:solidFill>
                  <a:srgbClr val="414042"/>
                </a:solidFill>
                <a:latin typeface="Arial"/>
                <a:ea typeface="Verdana" pitchFamily="34" charset="0"/>
                <a:cs typeface="Arial"/>
              </a:endParaRPr>
            </a:p>
          </p:txBody>
        </p:sp>
      </p:grpSp>
      <p:sp>
        <p:nvSpPr>
          <p:cNvPr id="31" name="TextBox 30"/>
          <p:cNvSpPr txBox="1"/>
          <p:nvPr/>
        </p:nvSpPr>
        <p:spPr>
          <a:xfrm>
            <a:off x="4450742" y="2121636"/>
            <a:ext cx="772969" cy="215444"/>
          </a:xfrm>
          <a:prstGeom prst="rect">
            <a:avLst/>
          </a:prstGeom>
          <a:noFill/>
        </p:spPr>
        <p:txBody>
          <a:bodyPr wrap="none" rtlCol="0">
            <a:spAutoFit/>
          </a:bodyPr>
          <a:lstStyle/>
          <a:p>
            <a:pPr algn="ctr"/>
            <a:r>
              <a:rPr lang="en-US" sz="800" b="1" dirty="0" smtClean="0">
                <a:latin typeface="Helvetica Neue"/>
                <a:cs typeface="Helvetica Neue"/>
              </a:rPr>
              <a:t>root volume</a:t>
            </a:r>
            <a:endParaRPr lang="en-US" sz="800" b="1" dirty="0">
              <a:latin typeface="Helvetica Neue"/>
              <a:cs typeface="Helvetica Neue"/>
            </a:endParaRPr>
          </a:p>
        </p:txBody>
      </p:sp>
      <p:sp>
        <p:nvSpPr>
          <p:cNvPr id="32" name="TextBox 31"/>
          <p:cNvSpPr txBox="1"/>
          <p:nvPr/>
        </p:nvSpPr>
        <p:spPr>
          <a:xfrm>
            <a:off x="4438175" y="2728706"/>
            <a:ext cx="813043" cy="215444"/>
          </a:xfrm>
          <a:prstGeom prst="rect">
            <a:avLst/>
          </a:prstGeom>
          <a:noFill/>
        </p:spPr>
        <p:txBody>
          <a:bodyPr wrap="none" rtlCol="0">
            <a:spAutoFit/>
          </a:bodyPr>
          <a:lstStyle/>
          <a:p>
            <a:pPr algn="ctr"/>
            <a:r>
              <a:rPr lang="en-US" sz="800" b="1" dirty="0" smtClean="0">
                <a:latin typeface="Helvetica Neue"/>
                <a:cs typeface="Helvetica Neue"/>
              </a:rPr>
              <a:t>data volume</a:t>
            </a:r>
            <a:endParaRPr lang="en-US" sz="800" b="1" dirty="0">
              <a:latin typeface="Helvetica Neue"/>
              <a:cs typeface="Helvetica Neue"/>
            </a:endParaRPr>
          </a:p>
        </p:txBody>
      </p:sp>
      <p:sp>
        <p:nvSpPr>
          <p:cNvPr id="33" name="TextBox 32"/>
          <p:cNvSpPr txBox="1"/>
          <p:nvPr/>
        </p:nvSpPr>
        <p:spPr>
          <a:xfrm>
            <a:off x="6210858" y="636373"/>
            <a:ext cx="2163672" cy="307777"/>
          </a:xfrm>
          <a:prstGeom prst="rect">
            <a:avLst/>
          </a:prstGeom>
          <a:noFill/>
        </p:spPr>
        <p:txBody>
          <a:bodyPr wrap="square" rtlCol="0">
            <a:spAutoFit/>
          </a:bodyPr>
          <a:lstStyle/>
          <a:p>
            <a:pPr algn="ctr"/>
            <a:r>
              <a:rPr lang="en-US" sz="1400" dirty="0">
                <a:latin typeface="Helvetica Neue"/>
                <a:cs typeface="Helvetica Neue"/>
              </a:rPr>
              <a:t>m</a:t>
            </a:r>
            <a:r>
              <a:rPr lang="en-US" sz="1400" dirty="0" smtClean="0">
                <a:latin typeface="Helvetica Neue"/>
                <a:cs typeface="Helvetica Neue"/>
              </a:rPr>
              <a:t>edia.example.com</a:t>
            </a:r>
            <a:endParaRPr lang="en-US" sz="1400" dirty="0">
              <a:latin typeface="Helvetica Neue"/>
              <a:cs typeface="Helvetica Neue"/>
            </a:endParaRPr>
          </a:p>
        </p:txBody>
      </p:sp>
      <p:sp>
        <p:nvSpPr>
          <p:cNvPr id="34" name="TextBox 33"/>
          <p:cNvSpPr txBox="1"/>
          <p:nvPr/>
        </p:nvSpPr>
        <p:spPr>
          <a:xfrm>
            <a:off x="1406509" y="2321598"/>
            <a:ext cx="999021" cy="338554"/>
          </a:xfrm>
          <a:prstGeom prst="rect">
            <a:avLst/>
          </a:prstGeom>
          <a:noFill/>
        </p:spPr>
        <p:txBody>
          <a:bodyPr wrap="square" rtlCol="0">
            <a:spAutoFit/>
          </a:bodyPr>
          <a:lstStyle/>
          <a:p>
            <a:pPr algn="ctr"/>
            <a:r>
              <a:rPr lang="en-US" sz="800" b="1" dirty="0" smtClean="0">
                <a:latin typeface="Helvetica Neue"/>
                <a:cs typeface="Helvetica Neue"/>
              </a:rPr>
              <a:t>Elastic Load Balancing</a:t>
            </a:r>
            <a:endParaRPr lang="en-US" sz="800" b="1" dirty="0">
              <a:latin typeface="Helvetica Neue"/>
              <a:cs typeface="Helvetica Neue"/>
            </a:endParaRPr>
          </a:p>
        </p:txBody>
      </p:sp>
      <p:cxnSp>
        <p:nvCxnSpPr>
          <p:cNvPr id="35" name="Straight Connector 34"/>
          <p:cNvCxnSpPr>
            <a:endCxn id="29" idx="3"/>
          </p:cNvCxnSpPr>
          <p:nvPr/>
        </p:nvCxnSpPr>
        <p:spPr>
          <a:xfrm flipH="1" flipV="1">
            <a:off x="4292295" y="2305741"/>
            <a:ext cx="2670294" cy="15857"/>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6267824" y="2508019"/>
            <a:ext cx="687295" cy="207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072529" y="2495176"/>
            <a:ext cx="806824" cy="14916"/>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p:cNvCxnSpPr>
          <p:nvPr/>
        </p:nvCxnSpPr>
        <p:spPr>
          <a:xfrm>
            <a:off x="7292694" y="944150"/>
            <a:ext cx="0" cy="13203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08617" y="2675454"/>
            <a:ext cx="768159" cy="338554"/>
          </a:xfrm>
          <a:prstGeom prst="rect">
            <a:avLst/>
          </a:prstGeom>
          <a:noFill/>
        </p:spPr>
        <p:txBody>
          <a:bodyPr wrap="none" rtlCol="0">
            <a:spAutoFit/>
          </a:bodyPr>
          <a:lstStyle/>
          <a:p>
            <a:pPr algn="ctr"/>
            <a:r>
              <a:rPr lang="en-US" sz="800" b="1" dirty="0" smtClean="0">
                <a:latin typeface="Helvetica Neue"/>
                <a:cs typeface="Helvetica Neue"/>
              </a:rPr>
              <a:t>Amazon S3 </a:t>
            </a:r>
            <a:br>
              <a:rPr lang="en-US" sz="800" b="1" dirty="0" smtClean="0">
                <a:latin typeface="Helvetica Neue"/>
                <a:cs typeface="Helvetica Neue"/>
              </a:rPr>
            </a:br>
            <a:r>
              <a:rPr lang="en-US" sz="800" b="1" dirty="0" smtClean="0">
                <a:latin typeface="Helvetica Neue"/>
                <a:cs typeface="Helvetica Neue"/>
              </a:rPr>
              <a:t>bucket</a:t>
            </a:r>
            <a:endParaRPr lang="en-US" sz="800" b="1" dirty="0">
              <a:latin typeface="Helvetica Neue"/>
              <a:cs typeface="Helvetica Neue"/>
            </a:endParaRPr>
          </a:p>
        </p:txBody>
      </p:sp>
      <p:sp>
        <p:nvSpPr>
          <p:cNvPr id="40" name="TextBox 39"/>
          <p:cNvSpPr txBox="1"/>
          <p:nvPr/>
        </p:nvSpPr>
        <p:spPr>
          <a:xfrm>
            <a:off x="5887681" y="2121636"/>
            <a:ext cx="396262" cy="215444"/>
          </a:xfrm>
          <a:prstGeom prst="rect">
            <a:avLst/>
          </a:prstGeom>
          <a:noFill/>
        </p:spPr>
        <p:txBody>
          <a:bodyPr wrap="none" rtlCol="0">
            <a:spAutoFit/>
          </a:bodyPr>
          <a:lstStyle/>
          <a:p>
            <a:pPr algn="ctr"/>
            <a:r>
              <a:rPr lang="en-US" sz="800" b="1" dirty="0" smtClean="0">
                <a:latin typeface="Helvetica Neue"/>
                <a:cs typeface="Helvetica Neue"/>
              </a:rPr>
              <a:t>logs</a:t>
            </a:r>
            <a:endParaRPr lang="en-US" sz="800" b="1" dirty="0">
              <a:latin typeface="Helvetica Neue"/>
              <a:cs typeface="Helvetica Neue"/>
            </a:endParaRPr>
          </a:p>
        </p:txBody>
      </p:sp>
      <p:sp>
        <p:nvSpPr>
          <p:cNvPr id="41" name="TextBox 40"/>
          <p:cNvSpPr txBox="1"/>
          <p:nvPr/>
        </p:nvSpPr>
        <p:spPr>
          <a:xfrm>
            <a:off x="5627443" y="2682925"/>
            <a:ext cx="855000" cy="338554"/>
          </a:xfrm>
          <a:prstGeom prst="rect">
            <a:avLst/>
          </a:prstGeom>
          <a:noFill/>
        </p:spPr>
        <p:txBody>
          <a:bodyPr wrap="square" rtlCol="0">
            <a:spAutoFit/>
          </a:bodyPr>
          <a:lstStyle/>
          <a:p>
            <a:pPr algn="ctr"/>
            <a:r>
              <a:rPr lang="en-US" sz="800" b="1" dirty="0" smtClean="0">
                <a:latin typeface="Helvetica Neue"/>
                <a:cs typeface="Helvetica Neue"/>
              </a:rPr>
              <a:t>Amazon EBS </a:t>
            </a:r>
            <a:br>
              <a:rPr lang="en-US" sz="800" b="1" dirty="0" smtClean="0">
                <a:latin typeface="Helvetica Neue"/>
                <a:cs typeface="Helvetica Neue"/>
              </a:rPr>
            </a:br>
            <a:r>
              <a:rPr lang="en-US" sz="800" b="1" dirty="0" smtClean="0">
                <a:latin typeface="Helvetica Neue"/>
                <a:cs typeface="Helvetica Neue"/>
              </a:rPr>
              <a:t>snapshot</a:t>
            </a:r>
            <a:endParaRPr lang="en-US" sz="800" b="1" dirty="0">
              <a:latin typeface="Helvetica Neue"/>
              <a:cs typeface="Helvetica Neue"/>
            </a:endParaRPr>
          </a:p>
        </p:txBody>
      </p:sp>
      <p:sp>
        <p:nvSpPr>
          <p:cNvPr id="43" name="TextBox 42"/>
          <p:cNvSpPr txBox="1"/>
          <p:nvPr/>
        </p:nvSpPr>
        <p:spPr>
          <a:xfrm>
            <a:off x="6748742" y="1650277"/>
            <a:ext cx="1087906" cy="338554"/>
          </a:xfrm>
          <a:prstGeom prst="rect">
            <a:avLst/>
          </a:prstGeom>
          <a:noFill/>
        </p:spPr>
        <p:txBody>
          <a:bodyPr wrap="square" rtlCol="0">
            <a:spAutoFit/>
          </a:bodyPr>
          <a:lstStyle/>
          <a:p>
            <a:pPr algn="ctr"/>
            <a:r>
              <a:rPr lang="en-US" sz="800" b="1" dirty="0" smtClean="0">
                <a:latin typeface="Helvetica Neue"/>
                <a:cs typeface="Helvetica Neue"/>
              </a:rPr>
              <a:t>CloudFront</a:t>
            </a:r>
          </a:p>
          <a:p>
            <a:pPr algn="ctr"/>
            <a:r>
              <a:rPr lang="en-US" sz="800" b="1" dirty="0" smtClean="0">
                <a:latin typeface="Helvetica Neue"/>
                <a:cs typeface="Helvetica Neue"/>
              </a:rPr>
              <a:t>distribution</a:t>
            </a:r>
            <a:endParaRPr lang="en-US" sz="800" b="1" dirty="0">
              <a:latin typeface="Helvetica Neue"/>
              <a:cs typeface="Helvetica Neue"/>
            </a:endParaRPr>
          </a:p>
        </p:txBody>
      </p:sp>
      <p:cxnSp>
        <p:nvCxnSpPr>
          <p:cNvPr id="44" name="Straight Connector 43"/>
          <p:cNvCxnSpPr>
            <a:stCxn id="43" idx="2"/>
          </p:cNvCxnSpPr>
          <p:nvPr/>
        </p:nvCxnSpPr>
        <p:spPr>
          <a:xfrm flipH="1">
            <a:off x="7292694" y="1988831"/>
            <a:ext cx="1" cy="119154"/>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399154" y="2524470"/>
            <a:ext cx="838691" cy="215444"/>
          </a:xfrm>
          <a:prstGeom prst="rect">
            <a:avLst/>
          </a:prstGeom>
          <a:noFill/>
        </p:spPr>
        <p:txBody>
          <a:bodyPr wrap="none" rtlCol="0">
            <a:spAutoFit/>
          </a:bodyPr>
          <a:lstStyle/>
          <a:p>
            <a:pPr algn="ctr"/>
            <a:r>
              <a:rPr lang="en-US" sz="800" b="1" dirty="0" smtClean="0">
                <a:latin typeface="Helvetica Neue"/>
                <a:cs typeface="Helvetica Neue"/>
              </a:rPr>
              <a:t>EC2 instance</a:t>
            </a:r>
            <a:endParaRPr lang="en-US" sz="800" b="1" dirty="0">
              <a:latin typeface="Helvetica Neue"/>
              <a:cs typeface="Helvetica Neue"/>
            </a:endParaRPr>
          </a:p>
        </p:txBody>
      </p:sp>
      <p:sp>
        <p:nvSpPr>
          <p:cNvPr id="46" name="TextBox 45"/>
          <p:cNvSpPr txBox="1"/>
          <p:nvPr/>
        </p:nvSpPr>
        <p:spPr>
          <a:xfrm>
            <a:off x="3524637" y="2107985"/>
            <a:ext cx="575799" cy="338554"/>
          </a:xfrm>
          <a:prstGeom prst="rect">
            <a:avLst/>
          </a:prstGeom>
          <a:noFill/>
        </p:spPr>
        <p:txBody>
          <a:bodyPr wrap="none" rtlCol="0">
            <a:spAutoFit/>
          </a:bodyPr>
          <a:lstStyle/>
          <a:p>
            <a:pPr algn="ctr"/>
            <a:r>
              <a:rPr lang="en-US" sz="800" dirty="0" smtClean="0">
                <a:solidFill>
                  <a:schemeClr val="bg1"/>
                </a:solidFill>
                <a:latin typeface="Helvetica Neue"/>
                <a:cs typeface="Helvetica Neue"/>
              </a:rPr>
              <a:t>web app</a:t>
            </a:r>
          </a:p>
          <a:p>
            <a:pPr algn="ctr"/>
            <a:r>
              <a:rPr lang="en-US" sz="800" dirty="0" smtClean="0">
                <a:solidFill>
                  <a:schemeClr val="bg1"/>
                </a:solidFill>
                <a:latin typeface="Helvetica Neue"/>
                <a:cs typeface="Helvetica Neue"/>
              </a:rPr>
              <a:t>server</a:t>
            </a:r>
            <a:endParaRPr lang="en-US" sz="800" dirty="0">
              <a:solidFill>
                <a:schemeClr val="bg1"/>
              </a:solidFill>
              <a:latin typeface="Helvetica Neue"/>
              <a:cs typeface="Helvetica Neue"/>
            </a:endParaRPr>
          </a:p>
        </p:txBody>
      </p:sp>
      <p:pic>
        <p:nvPicPr>
          <p:cNvPr id="62" name="Picture 61" descr="Amazon-Elastic-Load-Bala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560" y="1867647"/>
            <a:ext cx="520092" cy="520092"/>
          </a:xfrm>
          <a:prstGeom prst="rect">
            <a:avLst/>
          </a:prstGeom>
        </p:spPr>
      </p:pic>
      <p:pic>
        <p:nvPicPr>
          <p:cNvPr id="64" name="Picture 63" descr="CloudFront-Download-Distribu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851" y="1101541"/>
            <a:ext cx="521208" cy="521208"/>
          </a:xfrm>
          <a:prstGeom prst="rect">
            <a:avLst/>
          </a:prstGeom>
        </p:spPr>
      </p:pic>
      <p:pic>
        <p:nvPicPr>
          <p:cNvPr id="47" name="Picture 46" descr="Route-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33" y="1014874"/>
            <a:ext cx="731520" cy="731520"/>
          </a:xfrm>
          <a:prstGeom prst="rect">
            <a:avLst/>
          </a:prstGeom>
        </p:spPr>
      </p:pic>
      <p:pic>
        <p:nvPicPr>
          <p:cNvPr id="48" name="Picture 47" descr="S3-Buck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2307" y="2072968"/>
            <a:ext cx="680222" cy="680222"/>
          </a:xfrm>
          <a:prstGeom prst="rect">
            <a:avLst/>
          </a:prstGeom>
        </p:spPr>
      </p:pic>
      <p:pic>
        <p:nvPicPr>
          <p:cNvPr id="49" name="Picture 48"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2325759"/>
            <a:ext cx="427888" cy="427888"/>
          </a:xfrm>
          <a:prstGeom prst="rect">
            <a:avLst/>
          </a:prstGeom>
        </p:spPr>
      </p:pic>
      <p:pic>
        <p:nvPicPr>
          <p:cNvPr id="50" name="Picture 49"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4991" y="2339176"/>
            <a:ext cx="385362" cy="385362"/>
          </a:xfrm>
          <a:prstGeom prst="rect">
            <a:avLst/>
          </a:prstGeom>
        </p:spPr>
      </p:pic>
      <p:pic>
        <p:nvPicPr>
          <p:cNvPr id="51" name="Picture 50"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1728112"/>
            <a:ext cx="427888" cy="427888"/>
          </a:xfrm>
          <a:prstGeom prst="rect">
            <a:avLst/>
          </a:prstGeom>
        </p:spPr>
      </p:pic>
      <p:sp>
        <p:nvSpPr>
          <p:cNvPr id="52" name="Rectangle 51"/>
          <p:cNvSpPr/>
          <p:nvPr/>
        </p:nvSpPr>
        <p:spPr>
          <a:xfrm>
            <a:off x="212378" y="4723768"/>
            <a:ext cx="2612614"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Example 1</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16572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96264"/>
          </a:xfrm>
        </p:spPr>
        <p:txBody>
          <a:bodyPr/>
          <a:lstStyle/>
          <a:p>
            <a:r>
              <a:rPr lang="en-US" b="0" dirty="0">
                <a:latin typeface="Helvetica Neue"/>
                <a:cs typeface="Helvetica Neue"/>
              </a:rPr>
              <a:t>Compute </a:t>
            </a:r>
            <a:r>
              <a:rPr lang="en-US" b="0" dirty="0" smtClean="0">
                <a:latin typeface="Helvetica Neue"/>
                <a:cs typeface="Helvetica Neue"/>
              </a:rPr>
              <a:t>&amp; Networking</a:t>
            </a:r>
            <a:endParaRPr lang="en-US" b="0" dirty="0">
              <a:latin typeface="Helvetica Neue"/>
              <a:cs typeface="Helvetica Neue"/>
            </a:endParaRPr>
          </a:p>
        </p:txBody>
      </p:sp>
      <p:pic>
        <p:nvPicPr>
          <p:cNvPr id="5" name="Picture 4" descr="Direct-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64" y="3291965"/>
            <a:ext cx="731520" cy="731520"/>
          </a:xfrm>
          <a:prstGeom prst="rect">
            <a:avLst/>
          </a:prstGeom>
        </p:spPr>
      </p:pic>
      <p:pic>
        <p:nvPicPr>
          <p:cNvPr id="8" name="Picture 7" descr="Route-53-Hosted-Z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621" y="1306227"/>
            <a:ext cx="731520" cy="731520"/>
          </a:xfrm>
          <a:prstGeom prst="rect">
            <a:avLst/>
          </a:prstGeom>
        </p:spPr>
      </p:pic>
      <p:pic>
        <p:nvPicPr>
          <p:cNvPr id="9" name="Picture 8" descr="Route-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68" y="1306227"/>
            <a:ext cx="731520" cy="731520"/>
          </a:xfrm>
          <a:prstGeom prst="rect">
            <a:avLst/>
          </a:prstGeom>
        </p:spPr>
      </p:pic>
      <p:pic>
        <p:nvPicPr>
          <p:cNvPr id="10" name="Picture 9" descr="Route-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328" y="1306227"/>
            <a:ext cx="731520" cy="731520"/>
          </a:xfrm>
          <a:prstGeom prst="rect">
            <a:avLst/>
          </a:prstGeom>
        </p:spPr>
      </p:pic>
      <p:pic>
        <p:nvPicPr>
          <p:cNvPr id="15" name="Picture 14" descr="Amazon-Elastic-Load-Balac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2116" y="1306227"/>
            <a:ext cx="731520" cy="731520"/>
          </a:xfrm>
          <a:prstGeom prst="rect">
            <a:avLst/>
          </a:prstGeom>
        </p:spPr>
      </p:pic>
      <p:sp>
        <p:nvSpPr>
          <p:cNvPr id="18" name="TextBox 17"/>
          <p:cNvSpPr txBox="1"/>
          <p:nvPr/>
        </p:nvSpPr>
        <p:spPr>
          <a:xfrm>
            <a:off x="257707" y="906180"/>
            <a:ext cx="32093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Route 53</a:t>
            </a:r>
            <a:endParaRPr lang="en-US" sz="1600" dirty="0">
              <a:solidFill>
                <a:srgbClr val="7F7F7F"/>
              </a:solidFill>
              <a:latin typeface="Helvetica Neue"/>
              <a:cs typeface="Helvetica Neue"/>
            </a:endParaRPr>
          </a:p>
        </p:txBody>
      </p:sp>
      <p:sp>
        <p:nvSpPr>
          <p:cNvPr id="19" name="TextBox 18"/>
          <p:cNvSpPr txBox="1"/>
          <p:nvPr/>
        </p:nvSpPr>
        <p:spPr>
          <a:xfrm>
            <a:off x="4642811" y="906179"/>
            <a:ext cx="2312549" cy="338554"/>
          </a:xfrm>
          <a:prstGeom prst="rect">
            <a:avLst/>
          </a:prstGeom>
          <a:noFill/>
        </p:spPr>
        <p:txBody>
          <a:bodyPr wrap="square" rtlCol="0">
            <a:spAutoFit/>
          </a:bodyPr>
          <a:lstStyle/>
          <a:p>
            <a:pPr algn="ctr"/>
            <a:r>
              <a:rPr lang="en-US" sz="1600" dirty="0" smtClean="0">
                <a:solidFill>
                  <a:srgbClr val="7F7F7F"/>
                </a:solidFill>
                <a:latin typeface="Helvetica Neue"/>
                <a:cs typeface="Helvetica Neue"/>
              </a:rPr>
              <a:t>Elastic Load Balancing</a:t>
            </a:r>
            <a:endParaRPr lang="en-US" sz="1600" dirty="0">
              <a:solidFill>
                <a:srgbClr val="7F7F7F"/>
              </a:solidFill>
              <a:latin typeface="Helvetica Neue"/>
              <a:cs typeface="Helvetica Neue"/>
            </a:endParaRPr>
          </a:p>
        </p:txBody>
      </p:sp>
      <p:sp>
        <p:nvSpPr>
          <p:cNvPr id="20" name="TextBox 19"/>
          <p:cNvSpPr txBox="1"/>
          <p:nvPr/>
        </p:nvSpPr>
        <p:spPr>
          <a:xfrm>
            <a:off x="140957" y="2891918"/>
            <a:ext cx="2086535" cy="338554"/>
          </a:xfrm>
          <a:prstGeom prst="rect">
            <a:avLst/>
          </a:prstGeom>
          <a:noFill/>
        </p:spPr>
        <p:txBody>
          <a:bodyPr wrap="square" rtlCol="0">
            <a:spAutoFit/>
          </a:bodyPr>
          <a:lstStyle/>
          <a:p>
            <a:pPr algn="ctr"/>
            <a:r>
              <a:rPr lang="en-US" sz="1600" dirty="0" smtClean="0">
                <a:solidFill>
                  <a:srgbClr val="7F7F7F"/>
                </a:solidFill>
                <a:latin typeface="Helvetica Neue"/>
                <a:cs typeface="Helvetica Neue"/>
              </a:rPr>
              <a:t>AWS Direct Connect</a:t>
            </a:r>
            <a:endParaRPr lang="en-US" sz="1600" dirty="0">
              <a:solidFill>
                <a:srgbClr val="7F7F7F"/>
              </a:solidFill>
              <a:latin typeface="Helvetica Neue"/>
              <a:cs typeface="Helvetica Neue"/>
            </a:endParaRPr>
          </a:p>
        </p:txBody>
      </p:sp>
      <p:sp>
        <p:nvSpPr>
          <p:cNvPr id="24" name="TextBox 23"/>
          <p:cNvSpPr txBox="1"/>
          <p:nvPr/>
        </p:nvSpPr>
        <p:spPr>
          <a:xfrm>
            <a:off x="381001" y="2198842"/>
            <a:ext cx="64425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Route 53</a:t>
            </a:r>
            <a:endParaRPr lang="en-US" sz="1000" dirty="0">
              <a:latin typeface="Helvetica Neue"/>
              <a:cs typeface="Helvetica Neue"/>
            </a:endParaRPr>
          </a:p>
        </p:txBody>
      </p:sp>
      <p:sp>
        <p:nvSpPr>
          <p:cNvPr id="25" name="TextBox 24"/>
          <p:cNvSpPr txBox="1"/>
          <p:nvPr/>
        </p:nvSpPr>
        <p:spPr>
          <a:xfrm>
            <a:off x="1459270" y="2198842"/>
            <a:ext cx="768222" cy="156498"/>
          </a:xfrm>
          <a:prstGeom prst="rect">
            <a:avLst/>
          </a:prstGeom>
          <a:noFill/>
        </p:spPr>
        <p:txBody>
          <a:bodyPr wrap="square" lIns="0" tIns="0" rIns="0" bIns="0" rtlCol="0">
            <a:spAutoFit/>
          </a:bodyPr>
          <a:lstStyle/>
          <a:p>
            <a:pPr algn="ctr"/>
            <a:r>
              <a:rPr lang="en-US" sz="1000" dirty="0" smtClean="0">
                <a:latin typeface="Helvetica Neue"/>
                <a:cs typeface="Helvetica Neue"/>
              </a:rPr>
              <a:t>hosted zone</a:t>
            </a:r>
            <a:endParaRPr lang="en-US" sz="1000" dirty="0">
              <a:latin typeface="Helvetica Neue"/>
              <a:cs typeface="Helvetica Neue"/>
            </a:endParaRPr>
          </a:p>
        </p:txBody>
      </p:sp>
      <p:sp>
        <p:nvSpPr>
          <p:cNvPr id="26" name="TextBox 25"/>
          <p:cNvSpPr txBox="1"/>
          <p:nvPr/>
        </p:nvSpPr>
        <p:spPr>
          <a:xfrm>
            <a:off x="2617587" y="2198842"/>
            <a:ext cx="789002" cy="153888"/>
          </a:xfrm>
          <a:prstGeom prst="rect">
            <a:avLst/>
          </a:prstGeom>
          <a:noFill/>
        </p:spPr>
        <p:txBody>
          <a:bodyPr wrap="square" lIns="0" tIns="0" rIns="0" bIns="0" rtlCol="0">
            <a:spAutoFit/>
          </a:bodyPr>
          <a:lstStyle/>
          <a:p>
            <a:pPr algn="ctr"/>
            <a:r>
              <a:rPr lang="en-US" sz="1000" dirty="0" smtClean="0">
                <a:latin typeface="Helvetica Neue"/>
                <a:cs typeface="Helvetica Neue"/>
              </a:rPr>
              <a:t>route table</a:t>
            </a:r>
            <a:endParaRPr lang="en-US" sz="1000" dirty="0">
              <a:latin typeface="Helvetica Neue"/>
              <a:cs typeface="Helvetica Neue"/>
            </a:endParaRPr>
          </a:p>
        </p:txBody>
      </p:sp>
      <p:sp>
        <p:nvSpPr>
          <p:cNvPr id="27" name="TextBox 39"/>
          <p:cNvSpPr txBox="1">
            <a:spLocks noChangeArrowheads="1"/>
          </p:cNvSpPr>
          <p:nvPr/>
        </p:nvSpPr>
        <p:spPr bwMode="auto">
          <a:xfrm>
            <a:off x="5214007" y="2198842"/>
            <a:ext cx="947738" cy="307777"/>
          </a:xfrm>
          <a:prstGeom prst="rect">
            <a:avLst/>
          </a:prstGeom>
          <a:noFill/>
          <a:ln w="9525">
            <a:noFill/>
            <a:miter lim="800000"/>
            <a:headEnd/>
            <a:tailEnd/>
          </a:ln>
        </p:spPr>
        <p:txBody>
          <a:bodyPr lIns="0" tIns="0" rIns="0" bIns="0">
            <a:spAutoFit/>
          </a:bodyPr>
          <a:lstStyle/>
          <a:p>
            <a:pPr algn="ctr"/>
            <a:r>
              <a:rPr lang="en-US" sz="1000" dirty="0">
                <a:latin typeface="Helvetica Neue"/>
                <a:ea typeface="Verdana" pitchFamily="34" charset="0"/>
                <a:cs typeface="Helvetica Neue"/>
              </a:rPr>
              <a:t>Elastic Load</a:t>
            </a:r>
          </a:p>
          <a:p>
            <a:pPr algn="ctr"/>
            <a:r>
              <a:rPr lang="en-US" sz="1000" dirty="0" smtClean="0">
                <a:latin typeface="Helvetica Neue"/>
                <a:ea typeface="Verdana" pitchFamily="34" charset="0"/>
                <a:cs typeface="Helvetica Neue"/>
              </a:rPr>
              <a:t>Balancing</a:t>
            </a:r>
          </a:p>
        </p:txBody>
      </p:sp>
      <p:sp>
        <p:nvSpPr>
          <p:cNvPr id="28" name="TextBox 39"/>
          <p:cNvSpPr txBox="1">
            <a:spLocks noChangeArrowheads="1"/>
          </p:cNvSpPr>
          <p:nvPr/>
        </p:nvSpPr>
        <p:spPr bwMode="auto">
          <a:xfrm>
            <a:off x="462592" y="4184580"/>
            <a:ext cx="1443264" cy="153888"/>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AWS Direct Connect</a:t>
            </a:r>
            <a:endParaRPr lang="en-US" sz="1000" dirty="0">
              <a:latin typeface="Helvetica Neue"/>
              <a:ea typeface="Verdana" pitchFamily="34" charset="0"/>
              <a:cs typeface="Helvetica Neue"/>
            </a:endParaRPr>
          </a:p>
        </p:txBody>
      </p:sp>
      <p:sp>
        <p:nvSpPr>
          <p:cNvPr id="35" name="Rectangle 34"/>
          <p:cNvSpPr/>
          <p:nvPr/>
        </p:nvSpPr>
        <p:spPr>
          <a:xfrm>
            <a:off x="212378" y="4723768"/>
            <a:ext cx="3610408"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Compute &amp; Networking </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238223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96264"/>
          </a:xfrm>
        </p:spPr>
        <p:txBody>
          <a:bodyPr/>
          <a:lstStyle/>
          <a:p>
            <a:r>
              <a:rPr lang="en-US" b="0" dirty="0">
                <a:latin typeface="Helvetica Neue"/>
                <a:cs typeface="Helvetica Neue"/>
              </a:rPr>
              <a:t>Compute </a:t>
            </a:r>
            <a:r>
              <a:rPr lang="en-US" b="0" dirty="0" smtClean="0">
                <a:latin typeface="Helvetica Neue"/>
                <a:cs typeface="Helvetica Neue"/>
              </a:rPr>
              <a:t>&amp; Networking</a:t>
            </a:r>
            <a:endParaRPr lang="en-US" b="0" dirty="0">
              <a:latin typeface="Helvetica Neue"/>
              <a:cs typeface="Helvetica Neue"/>
            </a:endParaRPr>
          </a:p>
        </p:txBody>
      </p:sp>
      <p:sp>
        <p:nvSpPr>
          <p:cNvPr id="35" name="Rectangle 34"/>
          <p:cNvSpPr/>
          <p:nvPr/>
        </p:nvSpPr>
        <p:spPr>
          <a:xfrm>
            <a:off x="212378" y="4723768"/>
            <a:ext cx="3610408"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Compute &amp; Networking </a:t>
            </a:r>
            <a:endParaRPr lang="en-US" sz="1400" dirty="0">
              <a:solidFill>
                <a:schemeClr val="bg1">
                  <a:lumMod val="65000"/>
                </a:schemeClr>
              </a:solidFill>
              <a:latin typeface="Helvetica Neue"/>
              <a:cs typeface="Helvetica Neue"/>
            </a:endParaRPr>
          </a:p>
        </p:txBody>
      </p:sp>
      <p:pic>
        <p:nvPicPr>
          <p:cNvPr id="36" name="Picture 35" descr="Auto-Scal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12" y="1330705"/>
            <a:ext cx="731520" cy="731520"/>
          </a:xfrm>
          <a:prstGeom prst="rect">
            <a:avLst/>
          </a:prstGeom>
        </p:spPr>
      </p:pic>
      <p:sp>
        <p:nvSpPr>
          <p:cNvPr id="37" name="TextBox 36"/>
          <p:cNvSpPr txBox="1"/>
          <p:nvPr/>
        </p:nvSpPr>
        <p:spPr>
          <a:xfrm>
            <a:off x="334051" y="865285"/>
            <a:ext cx="1348843" cy="338554"/>
          </a:xfrm>
          <a:prstGeom prst="rect">
            <a:avLst/>
          </a:prstGeom>
          <a:noFill/>
        </p:spPr>
        <p:txBody>
          <a:bodyPr wrap="square" rtlCol="0">
            <a:spAutoFit/>
          </a:bodyPr>
          <a:lstStyle/>
          <a:p>
            <a:pPr algn="ctr"/>
            <a:r>
              <a:rPr lang="en-US" sz="1600" dirty="0" smtClean="0">
                <a:solidFill>
                  <a:srgbClr val="7F7F7F"/>
                </a:solidFill>
                <a:latin typeface="Helvetica Neue"/>
                <a:cs typeface="Helvetica Neue"/>
              </a:rPr>
              <a:t>Auto Scaling</a:t>
            </a:r>
            <a:endParaRPr lang="en-US" sz="1600" dirty="0">
              <a:solidFill>
                <a:srgbClr val="7F7F7F"/>
              </a:solidFill>
              <a:latin typeface="Helvetica Neue"/>
              <a:cs typeface="Helvetica Neue"/>
            </a:endParaRPr>
          </a:p>
        </p:txBody>
      </p:sp>
      <p:pic>
        <p:nvPicPr>
          <p:cNvPr id="38" name="Picture 37" descr="Elastic-Network-Inst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536" y="1330705"/>
            <a:ext cx="731520" cy="731520"/>
          </a:xfrm>
          <a:prstGeom prst="rect">
            <a:avLst/>
          </a:prstGeom>
        </p:spPr>
      </p:pic>
      <p:sp>
        <p:nvSpPr>
          <p:cNvPr id="39" name="TextBox 38"/>
          <p:cNvSpPr txBox="1"/>
          <p:nvPr/>
        </p:nvSpPr>
        <p:spPr>
          <a:xfrm>
            <a:off x="2169201" y="865285"/>
            <a:ext cx="2891893" cy="338554"/>
          </a:xfrm>
          <a:prstGeom prst="rect">
            <a:avLst/>
          </a:prstGeom>
          <a:noFill/>
        </p:spPr>
        <p:txBody>
          <a:bodyPr wrap="square" rtlCol="0">
            <a:spAutoFit/>
          </a:bodyPr>
          <a:lstStyle/>
          <a:p>
            <a:pPr algn="ctr"/>
            <a:r>
              <a:rPr lang="en-US" sz="1600" dirty="0">
                <a:solidFill>
                  <a:srgbClr val="7F7F7F"/>
                </a:solidFill>
                <a:latin typeface="Helvetica Neue"/>
                <a:cs typeface="Helvetica Neue"/>
              </a:rPr>
              <a:t>Elastic Network Instance</a:t>
            </a:r>
          </a:p>
        </p:txBody>
      </p:sp>
      <p:sp>
        <p:nvSpPr>
          <p:cNvPr id="40" name="TextBox 39"/>
          <p:cNvSpPr txBox="1"/>
          <p:nvPr/>
        </p:nvSpPr>
        <p:spPr>
          <a:xfrm>
            <a:off x="620984" y="2180180"/>
            <a:ext cx="774976" cy="156096"/>
          </a:xfrm>
          <a:prstGeom prst="rect">
            <a:avLst/>
          </a:prstGeom>
          <a:noFill/>
        </p:spPr>
        <p:txBody>
          <a:bodyPr wrap="square" lIns="0" tIns="0" rIns="0" bIns="0" rtlCol="0">
            <a:spAutoFit/>
          </a:bodyPr>
          <a:lstStyle/>
          <a:p>
            <a:pPr algn="ctr"/>
            <a:r>
              <a:rPr lang="en-US" sz="1000" dirty="0" smtClean="0">
                <a:latin typeface="Helvetica Neue"/>
                <a:cs typeface="Helvetica Neue"/>
              </a:rPr>
              <a:t>Auto Scaling</a:t>
            </a:r>
            <a:endParaRPr lang="en-US" sz="1000" dirty="0">
              <a:latin typeface="Helvetica Neue"/>
              <a:cs typeface="Helvetica Neue"/>
            </a:endParaRPr>
          </a:p>
        </p:txBody>
      </p:sp>
      <p:sp>
        <p:nvSpPr>
          <p:cNvPr id="41" name="TextBox 40"/>
          <p:cNvSpPr txBox="1"/>
          <p:nvPr/>
        </p:nvSpPr>
        <p:spPr>
          <a:xfrm>
            <a:off x="3033000" y="2180180"/>
            <a:ext cx="966592" cy="307777"/>
          </a:xfrm>
          <a:prstGeom prst="rect">
            <a:avLst/>
          </a:prstGeom>
          <a:noFill/>
        </p:spPr>
        <p:txBody>
          <a:bodyPr wrap="square" lIns="0" tIns="0" rIns="0" bIns="0" rtlCol="0">
            <a:spAutoFit/>
          </a:bodyPr>
          <a:lstStyle/>
          <a:p>
            <a:pPr algn="ctr"/>
            <a:r>
              <a:rPr lang="en-US" sz="1000" dirty="0">
                <a:latin typeface="Helvetica Neue"/>
                <a:cs typeface="Helvetica Neue"/>
              </a:rPr>
              <a:t>e</a:t>
            </a:r>
            <a:r>
              <a:rPr lang="en-US" sz="1000" dirty="0" smtClean="0">
                <a:latin typeface="Helvetica Neue"/>
                <a:cs typeface="Helvetica Neue"/>
              </a:rPr>
              <a:t>lastic network instance</a:t>
            </a:r>
            <a:endParaRPr lang="en-US" sz="1000" dirty="0">
              <a:latin typeface="Helvetica Neue"/>
              <a:cs typeface="Helvetica Neue"/>
            </a:endParaRPr>
          </a:p>
        </p:txBody>
      </p:sp>
    </p:spTree>
    <p:extLst>
      <p:ext uri="{BB962C8B-B14F-4D97-AF65-F5344CB8AC3E}">
        <p14:creationId xmlns:p14="http://schemas.microsoft.com/office/powerpoint/2010/main" val="331589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b="0" dirty="0" smtClean="0">
                <a:latin typeface="Helvetica Neue"/>
                <a:cs typeface="Helvetica Neue"/>
              </a:rPr>
              <a:t>Storage &amp; Content Delivery</a:t>
            </a:r>
            <a:endParaRPr lang="en-US" b="0" dirty="0">
              <a:latin typeface="Helvetica Neue"/>
              <a:cs typeface="Helvetica Neue"/>
            </a:endParaRPr>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Simple Storage Service</a:t>
            </a:r>
            <a:endParaRPr lang="en-US" sz="1600" dirty="0">
              <a:solidFill>
                <a:srgbClr val="7F7F7F"/>
              </a:solidFill>
              <a:latin typeface="Helvetica Neue"/>
              <a:cs typeface="Helvetica Neue"/>
            </a:endParaRPr>
          </a:p>
        </p:txBody>
      </p:sp>
      <p:sp>
        <p:nvSpPr>
          <p:cNvPr id="10" name="TextBox 9"/>
          <p:cNvSpPr txBox="1"/>
          <p:nvPr/>
        </p:nvSpPr>
        <p:spPr>
          <a:xfrm>
            <a:off x="257707" y="2855254"/>
            <a:ext cx="47016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Elastic Block Store</a:t>
            </a:r>
            <a:endParaRPr lang="en-US" sz="1600" dirty="0">
              <a:solidFill>
                <a:srgbClr val="7F7F7F"/>
              </a:solidFill>
              <a:latin typeface="Helvetica Neue"/>
              <a:cs typeface="Helvetica Neue"/>
            </a:endParaRPr>
          </a:p>
        </p:txBody>
      </p:sp>
      <p:sp>
        <p:nvSpPr>
          <p:cNvPr id="18" name="TextBox 17"/>
          <p:cNvSpPr txBox="1"/>
          <p:nvPr/>
        </p:nvSpPr>
        <p:spPr>
          <a:xfrm>
            <a:off x="5283987" y="906180"/>
            <a:ext cx="2040994"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AWS Import/Export</a:t>
            </a:r>
            <a:endParaRPr lang="en-US" sz="1600" dirty="0">
              <a:solidFill>
                <a:srgbClr val="7F7F7F"/>
              </a:solidFill>
              <a:latin typeface="Helvetica Neue"/>
              <a:cs typeface="Helvetica Neue"/>
            </a:endParaRPr>
          </a:p>
        </p:txBody>
      </p:sp>
      <p:sp>
        <p:nvSpPr>
          <p:cNvPr id="19" name="TextBox 18"/>
          <p:cNvSpPr txBox="1"/>
          <p:nvPr/>
        </p:nvSpPr>
        <p:spPr>
          <a:xfrm>
            <a:off x="5273460" y="2867954"/>
            <a:ext cx="2309187" cy="338554"/>
          </a:xfrm>
          <a:prstGeom prst="rect">
            <a:avLst/>
          </a:prstGeom>
          <a:noFill/>
        </p:spPr>
        <p:txBody>
          <a:bodyPr wrap="square" rtlCol="0">
            <a:spAutoFit/>
          </a:bodyPr>
          <a:lstStyle/>
          <a:p>
            <a:pPr algn="ctr"/>
            <a:r>
              <a:rPr lang="en-US" sz="1600" dirty="0" smtClean="0">
                <a:solidFill>
                  <a:srgbClr val="7F7F7F"/>
                </a:solidFill>
                <a:latin typeface="Helvetica Neue"/>
                <a:cs typeface="Helvetica Neue"/>
              </a:rPr>
              <a:t>AWS Storage Gateway</a:t>
            </a:r>
            <a:endParaRPr lang="en-US" sz="1600" dirty="0">
              <a:solidFill>
                <a:srgbClr val="7F7F7F"/>
              </a:solidFill>
              <a:latin typeface="Helvetica Neue"/>
              <a:cs typeface="Helvetica Neue"/>
            </a:endParaRPr>
          </a:p>
        </p:txBody>
      </p:sp>
      <p:pic>
        <p:nvPicPr>
          <p:cNvPr id="20" name="Picture 19" descr="AWS-Import-Exp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515" y="1277200"/>
            <a:ext cx="731520" cy="731520"/>
          </a:xfrm>
          <a:prstGeom prst="rect">
            <a:avLst/>
          </a:prstGeom>
        </p:spPr>
      </p:pic>
      <p:pic>
        <p:nvPicPr>
          <p:cNvPr id="21" name="Picture 20" descr="Storage-Gatew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515" y="3320305"/>
            <a:ext cx="731520" cy="731520"/>
          </a:xfrm>
          <a:prstGeom prst="rect">
            <a:avLst/>
          </a:prstGeom>
        </p:spPr>
      </p:pic>
      <p:pic>
        <p:nvPicPr>
          <p:cNvPr id="7" name="Picture 6" descr="S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47" y="1307731"/>
            <a:ext cx="731520" cy="731520"/>
          </a:xfrm>
          <a:prstGeom prst="rect">
            <a:avLst/>
          </a:prstGeom>
        </p:spPr>
      </p:pic>
      <p:sp>
        <p:nvSpPr>
          <p:cNvPr id="22" name="TextBox 21"/>
          <p:cNvSpPr txBox="1"/>
          <p:nvPr/>
        </p:nvSpPr>
        <p:spPr>
          <a:xfrm>
            <a:off x="362639" y="2174235"/>
            <a:ext cx="72059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S3</a:t>
            </a:r>
            <a:endParaRPr lang="en-US" sz="1000" dirty="0">
              <a:latin typeface="Helvetica Neue"/>
              <a:cs typeface="Helvetica Neue"/>
            </a:endParaRPr>
          </a:p>
        </p:txBody>
      </p:sp>
      <p:pic>
        <p:nvPicPr>
          <p:cNvPr id="5" name="Picture 4" descr="S3-Buck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88" y="1307731"/>
            <a:ext cx="731520" cy="731520"/>
          </a:xfrm>
          <a:prstGeom prst="rect">
            <a:avLst/>
          </a:prstGeom>
        </p:spPr>
      </p:pic>
      <p:sp>
        <p:nvSpPr>
          <p:cNvPr id="23" name="TextBox 22"/>
          <p:cNvSpPr txBox="1"/>
          <p:nvPr/>
        </p:nvSpPr>
        <p:spPr>
          <a:xfrm>
            <a:off x="1418810" y="2174235"/>
            <a:ext cx="516276" cy="153888"/>
          </a:xfrm>
          <a:prstGeom prst="rect">
            <a:avLst/>
          </a:prstGeom>
          <a:noFill/>
        </p:spPr>
        <p:txBody>
          <a:bodyPr wrap="square" lIns="0" tIns="0" rIns="0" bIns="0" rtlCol="0">
            <a:spAutoFit/>
          </a:bodyPr>
          <a:lstStyle/>
          <a:p>
            <a:pPr algn="ctr"/>
            <a:r>
              <a:rPr lang="en-US" sz="1000" dirty="0" smtClean="0">
                <a:latin typeface="Helvetica Neue"/>
                <a:cs typeface="Helvetica Neue"/>
              </a:rPr>
              <a:t>bucket</a:t>
            </a:r>
            <a:endParaRPr lang="en-US" sz="1000" dirty="0">
              <a:latin typeface="Helvetica Neue"/>
              <a:cs typeface="Helvetica Neue"/>
            </a:endParaRPr>
          </a:p>
        </p:txBody>
      </p:sp>
      <p:pic>
        <p:nvPicPr>
          <p:cNvPr id="4" name="Picture 3" descr="S3-Bucket-with-obje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242" y="1307731"/>
            <a:ext cx="731520" cy="731520"/>
          </a:xfrm>
          <a:prstGeom prst="rect">
            <a:avLst/>
          </a:prstGeom>
        </p:spPr>
      </p:pic>
      <p:sp>
        <p:nvSpPr>
          <p:cNvPr id="24" name="TextBox 23"/>
          <p:cNvSpPr txBox="1"/>
          <p:nvPr/>
        </p:nvSpPr>
        <p:spPr>
          <a:xfrm>
            <a:off x="2285603" y="2174235"/>
            <a:ext cx="794798" cy="307777"/>
          </a:xfrm>
          <a:prstGeom prst="rect">
            <a:avLst/>
          </a:prstGeom>
          <a:noFill/>
        </p:spPr>
        <p:txBody>
          <a:bodyPr wrap="square" lIns="0" tIns="0" rIns="0" bIns="0" rtlCol="0">
            <a:spAutoFit/>
          </a:bodyPr>
          <a:lstStyle/>
          <a:p>
            <a:pPr algn="ctr"/>
            <a:r>
              <a:rPr lang="en-US" sz="1000" dirty="0" smtClean="0">
                <a:latin typeface="Helvetica Neue"/>
                <a:cs typeface="Helvetica Neue"/>
              </a:rPr>
              <a:t>bucket with objects</a:t>
            </a:r>
            <a:endParaRPr lang="en-US" sz="1000" dirty="0">
              <a:latin typeface="Helvetica Neue"/>
              <a:cs typeface="Helvetica Neue"/>
            </a:endParaRPr>
          </a:p>
        </p:txBody>
      </p:sp>
      <p:pic>
        <p:nvPicPr>
          <p:cNvPr id="6" name="Picture 5" descr="S3-Objec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5824" y="1307731"/>
            <a:ext cx="731520" cy="731520"/>
          </a:xfrm>
          <a:prstGeom prst="rect">
            <a:avLst/>
          </a:prstGeom>
        </p:spPr>
      </p:pic>
      <p:sp>
        <p:nvSpPr>
          <p:cNvPr id="25" name="TextBox 24"/>
          <p:cNvSpPr txBox="1"/>
          <p:nvPr/>
        </p:nvSpPr>
        <p:spPr>
          <a:xfrm>
            <a:off x="3427366" y="2174235"/>
            <a:ext cx="508436" cy="153888"/>
          </a:xfrm>
          <a:prstGeom prst="rect">
            <a:avLst/>
          </a:prstGeom>
          <a:noFill/>
        </p:spPr>
        <p:txBody>
          <a:bodyPr wrap="square" lIns="0" tIns="0" rIns="0" bIns="0" rtlCol="0">
            <a:spAutoFit/>
          </a:bodyPr>
          <a:lstStyle/>
          <a:p>
            <a:pPr algn="ctr"/>
            <a:r>
              <a:rPr lang="en-US" sz="1000" dirty="0" smtClean="0">
                <a:latin typeface="Helvetica Neue"/>
                <a:cs typeface="Helvetica Neue"/>
              </a:rPr>
              <a:t>object</a:t>
            </a:r>
            <a:endParaRPr lang="en-US" sz="1000" dirty="0">
              <a:latin typeface="Helvetica Neue"/>
              <a:cs typeface="Helvetica Neue"/>
            </a:endParaRPr>
          </a:p>
        </p:txBody>
      </p:sp>
      <p:sp>
        <p:nvSpPr>
          <p:cNvPr id="26" name="TextBox 25"/>
          <p:cNvSpPr txBox="1"/>
          <p:nvPr/>
        </p:nvSpPr>
        <p:spPr>
          <a:xfrm>
            <a:off x="5194629" y="2181183"/>
            <a:ext cx="1233424" cy="153888"/>
          </a:xfrm>
          <a:prstGeom prst="rect">
            <a:avLst/>
          </a:prstGeom>
          <a:noFill/>
        </p:spPr>
        <p:txBody>
          <a:bodyPr wrap="square" lIns="0" tIns="0" rIns="0" bIns="0" rtlCol="0">
            <a:spAutoFit/>
          </a:bodyPr>
          <a:lstStyle/>
          <a:p>
            <a:pPr algn="ctr"/>
            <a:r>
              <a:rPr lang="en-US" sz="1000" dirty="0" smtClean="0">
                <a:latin typeface="Helvetica Neue"/>
                <a:cs typeface="Helvetica Neue"/>
              </a:rPr>
              <a:t>AWS Import/Export</a:t>
            </a:r>
            <a:endParaRPr lang="en-US" sz="1000" dirty="0">
              <a:latin typeface="Helvetica Neue"/>
              <a:cs typeface="Helvetica Neue"/>
            </a:endParaRPr>
          </a:p>
        </p:txBody>
      </p:sp>
      <p:sp>
        <p:nvSpPr>
          <p:cNvPr id="27" name="TextBox 26"/>
          <p:cNvSpPr txBox="1"/>
          <p:nvPr/>
        </p:nvSpPr>
        <p:spPr>
          <a:xfrm>
            <a:off x="5031888" y="4206668"/>
            <a:ext cx="1218717" cy="307777"/>
          </a:xfrm>
          <a:prstGeom prst="rect">
            <a:avLst/>
          </a:prstGeom>
          <a:noFill/>
        </p:spPr>
        <p:txBody>
          <a:bodyPr wrap="square" lIns="0" tIns="0" rIns="0" bIns="0" rtlCol="0">
            <a:spAutoFit/>
          </a:bodyPr>
          <a:lstStyle/>
          <a:p>
            <a:pPr algn="ctr"/>
            <a:r>
              <a:rPr lang="en-US" sz="1000" dirty="0" smtClean="0">
                <a:latin typeface="Helvetica Neue"/>
                <a:cs typeface="Helvetica Neue"/>
              </a:rPr>
              <a:t>AWS Storage Gateway</a:t>
            </a:r>
            <a:endParaRPr lang="en-US" sz="1000" dirty="0">
              <a:latin typeface="Helvetica Neue"/>
              <a:cs typeface="Helvetica Neue"/>
            </a:endParaRPr>
          </a:p>
        </p:txBody>
      </p:sp>
      <p:pic>
        <p:nvPicPr>
          <p:cNvPr id="16" name="Picture 15"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355" y="3324413"/>
            <a:ext cx="731520" cy="731520"/>
          </a:xfrm>
          <a:prstGeom prst="rect">
            <a:avLst/>
          </a:prstGeom>
        </p:spPr>
      </p:pic>
      <p:sp>
        <p:nvSpPr>
          <p:cNvPr id="28" name="TextBox 103"/>
          <p:cNvSpPr txBox="1">
            <a:spLocks noChangeArrowheads="1"/>
          </p:cNvSpPr>
          <p:nvPr/>
        </p:nvSpPr>
        <p:spPr bwMode="auto">
          <a:xfrm>
            <a:off x="1431199" y="4206668"/>
            <a:ext cx="489833" cy="153888"/>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volume</a:t>
            </a:r>
            <a:endParaRPr lang="en-US" sz="1000" dirty="0">
              <a:latin typeface="Helvetica Neue"/>
              <a:ea typeface="Verdana" pitchFamily="34" charset="0"/>
              <a:cs typeface="Helvetica Neue"/>
            </a:endParaRPr>
          </a:p>
        </p:txBody>
      </p:sp>
      <p:pic>
        <p:nvPicPr>
          <p:cNvPr id="17" name="Picture 16"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0265" y="3324037"/>
            <a:ext cx="731520" cy="731520"/>
          </a:xfrm>
          <a:prstGeom prst="rect">
            <a:avLst/>
          </a:prstGeom>
        </p:spPr>
      </p:pic>
      <p:sp>
        <p:nvSpPr>
          <p:cNvPr id="29" name="TextBox 104"/>
          <p:cNvSpPr txBox="1">
            <a:spLocks noChangeArrowheads="1"/>
          </p:cNvSpPr>
          <p:nvPr/>
        </p:nvSpPr>
        <p:spPr bwMode="auto">
          <a:xfrm>
            <a:off x="2385990" y="4206668"/>
            <a:ext cx="580070" cy="153888"/>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snapshot</a:t>
            </a:r>
            <a:endParaRPr lang="en-US" sz="1000" dirty="0">
              <a:latin typeface="Helvetica Neue"/>
              <a:ea typeface="Verdana" pitchFamily="34" charset="0"/>
              <a:cs typeface="Helvetica Neue"/>
            </a:endParaRPr>
          </a:p>
        </p:txBody>
      </p:sp>
      <p:pic>
        <p:nvPicPr>
          <p:cNvPr id="15" name="Picture 14" descr="Amazon-Elastic-Block-Stor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099" y="3322171"/>
            <a:ext cx="731520" cy="731520"/>
          </a:xfrm>
          <a:prstGeom prst="rect">
            <a:avLst/>
          </a:prstGeom>
        </p:spPr>
      </p:pic>
      <p:sp>
        <p:nvSpPr>
          <p:cNvPr id="30" name="TextBox 103"/>
          <p:cNvSpPr txBox="1">
            <a:spLocks noChangeArrowheads="1"/>
          </p:cNvSpPr>
          <p:nvPr/>
        </p:nvSpPr>
        <p:spPr bwMode="auto">
          <a:xfrm>
            <a:off x="372227" y="4206668"/>
            <a:ext cx="789264" cy="153888"/>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Amazon EBS</a:t>
            </a:r>
            <a:endParaRPr lang="en-US" sz="1000" dirty="0">
              <a:latin typeface="Helvetica Neue"/>
              <a:ea typeface="Verdana" pitchFamily="34" charset="0"/>
              <a:cs typeface="Helvetica Neue"/>
            </a:endParaRPr>
          </a:p>
        </p:txBody>
      </p:sp>
      <p:sp>
        <p:nvSpPr>
          <p:cNvPr id="31" name="Rectangle 30"/>
          <p:cNvSpPr/>
          <p:nvPr/>
        </p:nvSpPr>
        <p:spPr>
          <a:xfrm>
            <a:off x="212378" y="4723768"/>
            <a:ext cx="3954929"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Storage &amp; Content Delivery</a:t>
            </a:r>
            <a:endParaRPr lang="en-US" sz="1400" dirty="0">
              <a:solidFill>
                <a:schemeClr val="bg1">
                  <a:lumMod val="65000"/>
                </a:schemeClr>
              </a:solidFill>
              <a:latin typeface="Helvetica Neue"/>
              <a:cs typeface="Helvetica Neue"/>
            </a:endParaRPr>
          </a:p>
        </p:txBody>
      </p:sp>
      <p:sp>
        <p:nvSpPr>
          <p:cNvPr id="32" name="TextBox 103"/>
          <p:cNvSpPr txBox="1">
            <a:spLocks noChangeArrowheads="1"/>
          </p:cNvSpPr>
          <p:nvPr/>
        </p:nvSpPr>
        <p:spPr bwMode="auto">
          <a:xfrm>
            <a:off x="7186872" y="4206668"/>
            <a:ext cx="489833" cy="307777"/>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cached volume</a:t>
            </a:r>
            <a:endParaRPr lang="en-US" sz="1000" dirty="0">
              <a:latin typeface="Helvetica Neue"/>
              <a:ea typeface="Verdana" pitchFamily="34" charset="0"/>
              <a:cs typeface="Helvetica Neue"/>
            </a:endParaRPr>
          </a:p>
        </p:txBody>
      </p:sp>
      <p:sp>
        <p:nvSpPr>
          <p:cNvPr id="33" name="TextBox 104"/>
          <p:cNvSpPr txBox="1">
            <a:spLocks noChangeArrowheads="1"/>
          </p:cNvSpPr>
          <p:nvPr/>
        </p:nvSpPr>
        <p:spPr bwMode="auto">
          <a:xfrm>
            <a:off x="7857211" y="4206668"/>
            <a:ext cx="960455" cy="307777"/>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virtual tape library</a:t>
            </a:r>
            <a:endParaRPr lang="en-US" sz="1000" dirty="0">
              <a:latin typeface="Helvetica Neue"/>
              <a:ea typeface="Verdana" pitchFamily="34" charset="0"/>
              <a:cs typeface="Helvetica Neue"/>
            </a:endParaRPr>
          </a:p>
        </p:txBody>
      </p:sp>
      <p:sp>
        <p:nvSpPr>
          <p:cNvPr id="34" name="TextBox 103"/>
          <p:cNvSpPr txBox="1">
            <a:spLocks noChangeArrowheads="1"/>
          </p:cNvSpPr>
          <p:nvPr/>
        </p:nvSpPr>
        <p:spPr bwMode="auto">
          <a:xfrm>
            <a:off x="6194324" y="4206668"/>
            <a:ext cx="753806" cy="307777"/>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non-cached volume</a:t>
            </a:r>
            <a:endParaRPr lang="en-US" sz="1000" dirty="0">
              <a:latin typeface="Helvetica Neue"/>
              <a:ea typeface="Verdana" pitchFamily="34" charset="0"/>
              <a:cs typeface="Helvetica Neue"/>
            </a:endParaRPr>
          </a:p>
        </p:txBody>
      </p:sp>
      <p:pic>
        <p:nvPicPr>
          <p:cNvPr id="11" name="Picture 10" descr="Storage &amp; Content Delivery_Non-Cached Volumn.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3762" y="3306095"/>
            <a:ext cx="847664" cy="856226"/>
          </a:xfrm>
          <a:prstGeom prst="rect">
            <a:avLst/>
          </a:prstGeom>
        </p:spPr>
      </p:pic>
      <p:pic>
        <p:nvPicPr>
          <p:cNvPr id="12" name="Picture 11" descr="Storage &amp; Content Delivery-17.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0471" y="3310376"/>
            <a:ext cx="847664" cy="847664"/>
          </a:xfrm>
          <a:prstGeom prst="rect">
            <a:avLst/>
          </a:prstGeom>
        </p:spPr>
      </p:pic>
      <p:pic>
        <p:nvPicPr>
          <p:cNvPr id="13" name="Picture 12" descr="Storage &amp; Content Delivery-18.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17180" y="3306095"/>
            <a:ext cx="847664" cy="856226"/>
          </a:xfrm>
          <a:prstGeom prst="rect">
            <a:avLst/>
          </a:prstGeom>
        </p:spPr>
      </p:pic>
    </p:spTree>
    <p:extLst>
      <p:ext uri="{BB962C8B-B14F-4D97-AF65-F5344CB8AC3E}">
        <p14:creationId xmlns:p14="http://schemas.microsoft.com/office/powerpoint/2010/main" val="53673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b="0" dirty="0" smtClean="0">
                <a:latin typeface="Helvetica Neue"/>
                <a:cs typeface="Helvetica Neue"/>
              </a:rPr>
              <a:t>Storage &amp; Content Delivery</a:t>
            </a:r>
            <a:endParaRPr lang="en-US" b="0" dirty="0">
              <a:latin typeface="Helvetica Neue"/>
              <a:cs typeface="Helvetica Neue"/>
            </a:endParaRPr>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Glacier</a:t>
            </a:r>
            <a:endParaRPr lang="en-US" sz="1600" dirty="0">
              <a:solidFill>
                <a:srgbClr val="7F7F7F"/>
              </a:solidFill>
              <a:latin typeface="Helvetica Neue"/>
              <a:cs typeface="Helvetica Neue"/>
            </a:endParaRPr>
          </a:p>
        </p:txBody>
      </p:sp>
      <p:sp>
        <p:nvSpPr>
          <p:cNvPr id="10" name="TextBox 9"/>
          <p:cNvSpPr txBox="1"/>
          <p:nvPr/>
        </p:nvSpPr>
        <p:spPr>
          <a:xfrm>
            <a:off x="257707" y="2855248"/>
            <a:ext cx="47016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CloudFront</a:t>
            </a:r>
            <a:endParaRPr lang="en-US" sz="1600" dirty="0">
              <a:solidFill>
                <a:srgbClr val="7F7F7F"/>
              </a:solidFill>
              <a:latin typeface="Helvetica Neue"/>
              <a:cs typeface="Helvetica Neue"/>
            </a:endParaRPr>
          </a:p>
        </p:txBody>
      </p:sp>
      <p:pic>
        <p:nvPicPr>
          <p:cNvPr id="22" name="Picture 21" descr="Glac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3" y="1302495"/>
            <a:ext cx="731520" cy="731520"/>
          </a:xfrm>
          <a:prstGeom prst="rect">
            <a:avLst/>
          </a:prstGeom>
        </p:spPr>
      </p:pic>
      <p:sp>
        <p:nvSpPr>
          <p:cNvPr id="15" name="TextBox 14"/>
          <p:cNvSpPr txBox="1"/>
          <p:nvPr/>
        </p:nvSpPr>
        <p:spPr>
          <a:xfrm>
            <a:off x="253996" y="2228688"/>
            <a:ext cx="926354"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Glacier</a:t>
            </a:r>
            <a:endParaRPr lang="en-US" sz="1000" dirty="0">
              <a:latin typeface="Helvetica Neue"/>
              <a:cs typeface="Helvetica Neue"/>
            </a:endParaRPr>
          </a:p>
        </p:txBody>
      </p:sp>
      <p:sp>
        <p:nvSpPr>
          <p:cNvPr id="16" name="TextBox 15"/>
          <p:cNvSpPr txBox="1"/>
          <p:nvPr/>
        </p:nvSpPr>
        <p:spPr>
          <a:xfrm>
            <a:off x="1600670" y="2228688"/>
            <a:ext cx="866587" cy="153286"/>
          </a:xfrm>
          <a:prstGeom prst="rect">
            <a:avLst/>
          </a:prstGeom>
          <a:noFill/>
        </p:spPr>
        <p:txBody>
          <a:bodyPr wrap="square" lIns="0" tIns="0" rIns="0" bIns="0" rtlCol="0">
            <a:spAutoFit/>
          </a:bodyPr>
          <a:lstStyle/>
          <a:p>
            <a:pPr algn="ctr"/>
            <a:r>
              <a:rPr lang="en-US" sz="1000" dirty="0" smtClean="0">
                <a:latin typeface="Helvetica Neue"/>
                <a:cs typeface="Helvetica Neue"/>
              </a:rPr>
              <a:t>archive</a:t>
            </a:r>
            <a:endParaRPr lang="en-US" sz="1000" dirty="0">
              <a:latin typeface="Helvetica Neue"/>
              <a:cs typeface="Helvetica Neue"/>
            </a:endParaRPr>
          </a:p>
        </p:txBody>
      </p:sp>
      <p:sp>
        <p:nvSpPr>
          <p:cNvPr id="17" name="TextBox 16"/>
          <p:cNvSpPr txBox="1"/>
          <p:nvPr/>
        </p:nvSpPr>
        <p:spPr>
          <a:xfrm>
            <a:off x="2887578" y="2228688"/>
            <a:ext cx="773646" cy="152682"/>
          </a:xfrm>
          <a:prstGeom prst="rect">
            <a:avLst/>
          </a:prstGeom>
          <a:noFill/>
        </p:spPr>
        <p:txBody>
          <a:bodyPr wrap="square" lIns="0" tIns="0" rIns="0" bIns="0" rtlCol="0">
            <a:spAutoFit/>
          </a:bodyPr>
          <a:lstStyle/>
          <a:p>
            <a:pPr algn="ctr"/>
            <a:r>
              <a:rPr lang="en-US" sz="1000" dirty="0" smtClean="0">
                <a:latin typeface="Helvetica Neue"/>
                <a:cs typeface="Helvetica Neue"/>
              </a:rPr>
              <a:t>vault</a:t>
            </a:r>
            <a:endParaRPr lang="en-US" sz="1000" dirty="0">
              <a:latin typeface="Helvetica Neue"/>
              <a:cs typeface="Helvetica Neue"/>
            </a:endParaRPr>
          </a:p>
        </p:txBody>
      </p:sp>
      <p:pic>
        <p:nvPicPr>
          <p:cNvPr id="8" name="Picture 7" descr="CloudFro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9" y="3320305"/>
            <a:ext cx="731520" cy="731520"/>
          </a:xfrm>
          <a:prstGeom prst="rect">
            <a:avLst/>
          </a:prstGeom>
        </p:spPr>
      </p:pic>
      <p:sp>
        <p:nvSpPr>
          <p:cNvPr id="18" name="TextBox 17"/>
          <p:cNvSpPr txBox="1"/>
          <p:nvPr/>
        </p:nvSpPr>
        <p:spPr>
          <a:xfrm>
            <a:off x="387383" y="4189583"/>
            <a:ext cx="647932" cy="153888"/>
          </a:xfrm>
          <a:prstGeom prst="rect">
            <a:avLst/>
          </a:prstGeom>
          <a:noFill/>
        </p:spPr>
        <p:txBody>
          <a:bodyPr wrap="square" lIns="0" tIns="0" rIns="0" bIns="0" rtlCol="0">
            <a:spAutoFit/>
          </a:bodyPr>
          <a:lstStyle/>
          <a:p>
            <a:pPr algn="ctr"/>
            <a:r>
              <a:rPr lang="en-US" sz="1000" dirty="0" smtClean="0">
                <a:latin typeface="Helvetica Neue"/>
                <a:cs typeface="Helvetica Neue"/>
              </a:rPr>
              <a:t>CloudFront</a:t>
            </a:r>
            <a:endParaRPr lang="en-US" sz="1000" dirty="0">
              <a:latin typeface="Helvetica Neue"/>
              <a:cs typeface="Helvetica Neue"/>
            </a:endParaRPr>
          </a:p>
        </p:txBody>
      </p:sp>
      <p:pic>
        <p:nvPicPr>
          <p:cNvPr id="11" name="Picture 10" descr="CloudFront-Download-Distribu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32" y="3320305"/>
            <a:ext cx="731520" cy="731520"/>
          </a:xfrm>
          <a:prstGeom prst="rect">
            <a:avLst/>
          </a:prstGeom>
        </p:spPr>
      </p:pic>
      <p:sp>
        <p:nvSpPr>
          <p:cNvPr id="19" name="TextBox 18"/>
          <p:cNvSpPr txBox="1"/>
          <p:nvPr/>
        </p:nvSpPr>
        <p:spPr>
          <a:xfrm>
            <a:off x="1630297" y="4189583"/>
            <a:ext cx="674390" cy="306852"/>
          </a:xfrm>
          <a:prstGeom prst="rect">
            <a:avLst/>
          </a:prstGeom>
          <a:noFill/>
        </p:spPr>
        <p:txBody>
          <a:bodyPr wrap="square" lIns="0" tIns="0" rIns="0" bIns="0" rtlCol="0">
            <a:spAutoFit/>
          </a:bodyPr>
          <a:lstStyle/>
          <a:p>
            <a:pPr algn="ctr"/>
            <a:r>
              <a:rPr lang="en-US" sz="1000" dirty="0" smtClean="0">
                <a:latin typeface="Helvetica Neue"/>
                <a:cs typeface="Helvetica Neue"/>
              </a:rPr>
              <a:t>download distribution</a:t>
            </a:r>
            <a:endParaRPr lang="en-US" sz="1000" dirty="0">
              <a:latin typeface="Helvetica Neue"/>
              <a:cs typeface="Helvetica Neue"/>
            </a:endParaRPr>
          </a:p>
        </p:txBody>
      </p:sp>
      <p:pic>
        <p:nvPicPr>
          <p:cNvPr id="9" name="Picture 8" descr="CloudFront-Edge-Loc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484" y="3320305"/>
            <a:ext cx="731520" cy="731520"/>
          </a:xfrm>
          <a:prstGeom prst="rect">
            <a:avLst/>
          </a:prstGeom>
        </p:spPr>
      </p:pic>
      <p:sp>
        <p:nvSpPr>
          <p:cNvPr id="20" name="TextBox 19"/>
          <p:cNvSpPr txBox="1"/>
          <p:nvPr/>
        </p:nvSpPr>
        <p:spPr>
          <a:xfrm>
            <a:off x="4114017" y="4189583"/>
            <a:ext cx="846454" cy="153888"/>
          </a:xfrm>
          <a:prstGeom prst="rect">
            <a:avLst/>
          </a:prstGeom>
          <a:noFill/>
        </p:spPr>
        <p:txBody>
          <a:bodyPr wrap="square" lIns="0" tIns="0" rIns="0" bIns="0" rtlCol="0">
            <a:spAutoFit/>
          </a:bodyPr>
          <a:lstStyle/>
          <a:p>
            <a:pPr algn="ctr"/>
            <a:r>
              <a:rPr lang="en-US" sz="1000" dirty="0" smtClean="0">
                <a:latin typeface="Helvetica Neue"/>
                <a:cs typeface="Helvetica Neue"/>
              </a:rPr>
              <a:t>edge location</a:t>
            </a:r>
            <a:endParaRPr lang="en-US" sz="1000" dirty="0">
              <a:latin typeface="Helvetica Neue"/>
              <a:cs typeface="Helvetica Neue"/>
            </a:endParaRPr>
          </a:p>
        </p:txBody>
      </p:sp>
      <p:pic>
        <p:nvPicPr>
          <p:cNvPr id="12" name="Picture 11" descr="CloudFront-Streaming-Distribu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875" y="3320305"/>
            <a:ext cx="731520" cy="731520"/>
          </a:xfrm>
          <a:prstGeom prst="rect">
            <a:avLst/>
          </a:prstGeom>
        </p:spPr>
      </p:pic>
      <p:sp>
        <p:nvSpPr>
          <p:cNvPr id="21" name="TextBox 20"/>
          <p:cNvSpPr txBox="1"/>
          <p:nvPr/>
        </p:nvSpPr>
        <p:spPr>
          <a:xfrm>
            <a:off x="2876497" y="4189583"/>
            <a:ext cx="694276" cy="306852"/>
          </a:xfrm>
          <a:prstGeom prst="rect">
            <a:avLst/>
          </a:prstGeom>
          <a:noFill/>
        </p:spPr>
        <p:txBody>
          <a:bodyPr wrap="square" lIns="0" tIns="0" rIns="0" bIns="0" rtlCol="0">
            <a:spAutoFit/>
          </a:bodyPr>
          <a:lstStyle/>
          <a:p>
            <a:pPr algn="ctr"/>
            <a:r>
              <a:rPr lang="en-US" sz="1000" dirty="0" smtClean="0">
                <a:latin typeface="Helvetica Neue"/>
                <a:cs typeface="Helvetica Neue"/>
              </a:rPr>
              <a:t>streaming distribution</a:t>
            </a:r>
            <a:endParaRPr lang="en-US" sz="1000" dirty="0">
              <a:latin typeface="Helvetica Neue"/>
              <a:cs typeface="Helvetica Neue"/>
            </a:endParaRPr>
          </a:p>
        </p:txBody>
      </p:sp>
      <p:pic>
        <p:nvPicPr>
          <p:cNvPr id="5" name="Picture 4" descr="Amazon-Glacier-Archiv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558" y="1204650"/>
            <a:ext cx="992480" cy="992480"/>
          </a:xfrm>
          <a:prstGeom prst="rect">
            <a:avLst/>
          </a:prstGeom>
        </p:spPr>
      </p:pic>
      <p:pic>
        <p:nvPicPr>
          <p:cNvPr id="6" name="Picture 5" descr="Amazon-Glacier-Vaul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0969" y="1204650"/>
            <a:ext cx="990984" cy="990984"/>
          </a:xfrm>
          <a:prstGeom prst="rect">
            <a:avLst/>
          </a:prstGeom>
        </p:spPr>
      </p:pic>
      <p:sp>
        <p:nvSpPr>
          <p:cNvPr id="23" name="Rectangle 22"/>
          <p:cNvSpPr/>
          <p:nvPr/>
        </p:nvSpPr>
        <p:spPr>
          <a:xfrm>
            <a:off x="212378" y="4723768"/>
            <a:ext cx="3954929"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Storage &amp; Content Delivery</a:t>
            </a:r>
            <a:endParaRPr lang="en-US" sz="1400" dirty="0">
              <a:solidFill>
                <a:schemeClr val="bg1">
                  <a:lumMod val="65000"/>
                </a:schemeClr>
              </a:solidFill>
              <a:latin typeface="Helvetica Neue"/>
              <a:cs typeface="Helvetica Neue"/>
            </a:endParaRPr>
          </a:p>
        </p:txBody>
      </p:sp>
    </p:spTree>
    <p:extLst>
      <p:ext uri="{BB962C8B-B14F-4D97-AF65-F5344CB8AC3E}">
        <p14:creationId xmlns:p14="http://schemas.microsoft.com/office/powerpoint/2010/main" val="10960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34364"/>
          </a:xfrm>
        </p:spPr>
        <p:txBody>
          <a:bodyPr/>
          <a:lstStyle/>
          <a:p>
            <a:r>
              <a:rPr lang="en-US" b="0" dirty="0" smtClean="0">
                <a:latin typeface="Helvetica Neue"/>
                <a:cs typeface="Helvetica Neue"/>
              </a:rPr>
              <a:t>Database</a:t>
            </a:r>
            <a:endParaRPr lang="en-US" b="0" dirty="0">
              <a:latin typeface="Helvetica Neue"/>
              <a:cs typeface="Helvetica Neue"/>
            </a:endParaRPr>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a:t>
            </a:r>
            <a:r>
              <a:rPr lang="en-US" sz="1600" dirty="0" err="1" smtClean="0">
                <a:solidFill>
                  <a:srgbClr val="7F7F7F"/>
                </a:solidFill>
                <a:latin typeface="Helvetica Neue"/>
                <a:cs typeface="Helvetica Neue"/>
              </a:rPr>
              <a:t>DynamoDB</a:t>
            </a:r>
            <a:endParaRPr lang="en-US" sz="1600" dirty="0">
              <a:solidFill>
                <a:srgbClr val="7F7F7F"/>
              </a:solidFill>
              <a:latin typeface="Helvetica Neue"/>
              <a:cs typeface="Helvetica Neue"/>
            </a:endParaRPr>
          </a:p>
        </p:txBody>
      </p:sp>
      <p:sp>
        <p:nvSpPr>
          <p:cNvPr id="4" name="TextBox 3"/>
          <p:cNvSpPr txBox="1"/>
          <p:nvPr/>
        </p:nvSpPr>
        <p:spPr>
          <a:xfrm>
            <a:off x="250236" y="2855268"/>
            <a:ext cx="47016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Relational Database Service</a:t>
            </a:r>
            <a:endParaRPr lang="en-US" sz="1600" dirty="0">
              <a:solidFill>
                <a:srgbClr val="7F7F7F"/>
              </a:solidFill>
              <a:latin typeface="Helvetica Neue"/>
              <a:cs typeface="Helvetica Neue"/>
            </a:endParaRPr>
          </a:p>
        </p:txBody>
      </p:sp>
      <p:pic>
        <p:nvPicPr>
          <p:cNvPr id="5" name="Picture 4" descr="DynamoD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314450"/>
            <a:ext cx="731520" cy="731520"/>
          </a:xfrm>
          <a:prstGeom prst="rect">
            <a:avLst/>
          </a:prstGeom>
        </p:spPr>
      </p:pic>
      <p:pic>
        <p:nvPicPr>
          <p:cNvPr id="6" name="Picture 5" descr="Attrib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0" y="1348944"/>
            <a:ext cx="731520" cy="731520"/>
          </a:xfrm>
          <a:prstGeom prst="rect">
            <a:avLst/>
          </a:prstGeom>
        </p:spPr>
      </p:pic>
      <p:pic>
        <p:nvPicPr>
          <p:cNvPr id="7" name="Picture 6" descr="Attribu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900" y="1348944"/>
            <a:ext cx="731520" cy="731520"/>
          </a:xfrm>
          <a:prstGeom prst="rect">
            <a:avLst/>
          </a:prstGeom>
        </p:spPr>
      </p:pic>
      <p:pic>
        <p:nvPicPr>
          <p:cNvPr id="8" name="Picture 7" descr="Ite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1348944"/>
            <a:ext cx="731520" cy="731520"/>
          </a:xfrm>
          <a:prstGeom prst="rect">
            <a:avLst/>
          </a:prstGeom>
        </p:spPr>
      </p:pic>
      <p:pic>
        <p:nvPicPr>
          <p:cNvPr id="9" name="Picture 8" descr="Item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300" y="1348944"/>
            <a:ext cx="731520" cy="731520"/>
          </a:xfrm>
          <a:prstGeom prst="rect">
            <a:avLst/>
          </a:prstGeom>
        </p:spPr>
      </p:pic>
      <p:pic>
        <p:nvPicPr>
          <p:cNvPr id="10" name="Picture 9" descr="Tab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700" y="1348944"/>
            <a:ext cx="731520" cy="731520"/>
          </a:xfrm>
          <a:prstGeom prst="rect">
            <a:avLst/>
          </a:prstGeom>
        </p:spPr>
      </p:pic>
      <p:pic>
        <p:nvPicPr>
          <p:cNvPr id="11" name="Picture 10" descr="RDS-DB-Instace-Read-Repli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7801" y="3327479"/>
            <a:ext cx="731520" cy="731520"/>
          </a:xfrm>
          <a:prstGeom prst="rect">
            <a:avLst/>
          </a:prstGeom>
        </p:spPr>
      </p:pic>
      <p:pic>
        <p:nvPicPr>
          <p:cNvPr id="12" name="Picture 11" descr="RDS-DB-Instace-tandby-Multi-AZ-.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1884" y="3327479"/>
            <a:ext cx="731520" cy="731520"/>
          </a:xfrm>
          <a:prstGeom prst="rect">
            <a:avLst/>
          </a:prstGeom>
        </p:spPr>
      </p:pic>
      <p:pic>
        <p:nvPicPr>
          <p:cNvPr id="13" name="Picture 12" descr="RDS-DB-Instac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5967" y="3327479"/>
            <a:ext cx="731520" cy="731520"/>
          </a:xfrm>
          <a:prstGeom prst="rect">
            <a:avLst/>
          </a:prstGeom>
        </p:spPr>
      </p:pic>
      <p:pic>
        <p:nvPicPr>
          <p:cNvPr id="15" name="Picture 14" descr="RD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250" y="3317230"/>
            <a:ext cx="731520" cy="731520"/>
          </a:xfrm>
          <a:prstGeom prst="rect">
            <a:avLst/>
          </a:prstGeom>
        </p:spPr>
      </p:pic>
      <p:sp>
        <p:nvSpPr>
          <p:cNvPr id="19" name="TextBox 18"/>
          <p:cNvSpPr txBox="1"/>
          <p:nvPr/>
        </p:nvSpPr>
        <p:spPr>
          <a:xfrm>
            <a:off x="1190432" y="2168015"/>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table</a:t>
            </a:r>
            <a:endParaRPr lang="en-US" sz="1000" dirty="0">
              <a:latin typeface="Helvetica Neue"/>
              <a:cs typeface="Helvetica Neue"/>
            </a:endParaRPr>
          </a:p>
        </p:txBody>
      </p:sp>
      <p:sp>
        <p:nvSpPr>
          <p:cNvPr id="20" name="TextBox 19"/>
          <p:cNvSpPr txBox="1"/>
          <p:nvPr/>
        </p:nvSpPr>
        <p:spPr>
          <a:xfrm>
            <a:off x="229401" y="2168015"/>
            <a:ext cx="847076" cy="153888"/>
          </a:xfrm>
          <a:prstGeom prst="rect">
            <a:avLst/>
          </a:prstGeom>
          <a:noFill/>
        </p:spPr>
        <p:txBody>
          <a:bodyPr wrap="square" lIns="0" tIns="0" rIns="0" bIns="0" rtlCol="0">
            <a:spAutoFit/>
          </a:bodyPr>
          <a:lstStyle/>
          <a:p>
            <a:pPr algn="ctr"/>
            <a:r>
              <a:rPr lang="en-US" sz="1000" dirty="0" err="1" smtClean="0">
                <a:latin typeface="Helvetica Neue"/>
                <a:cs typeface="Helvetica Neue"/>
              </a:rPr>
              <a:t>DynamoDB</a:t>
            </a:r>
            <a:endParaRPr lang="en-US" sz="1000" dirty="0">
              <a:latin typeface="Helvetica Neue"/>
              <a:cs typeface="Helvetica Neue"/>
            </a:endParaRPr>
          </a:p>
        </p:txBody>
      </p:sp>
      <p:sp>
        <p:nvSpPr>
          <p:cNvPr id="21" name="TextBox 20"/>
          <p:cNvSpPr txBox="1"/>
          <p:nvPr/>
        </p:nvSpPr>
        <p:spPr>
          <a:xfrm>
            <a:off x="2222726" y="2168015"/>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item</a:t>
            </a:r>
            <a:endParaRPr lang="en-US" sz="1000" dirty="0">
              <a:latin typeface="Helvetica Neue"/>
              <a:cs typeface="Helvetica Neue"/>
            </a:endParaRPr>
          </a:p>
        </p:txBody>
      </p:sp>
      <p:sp>
        <p:nvSpPr>
          <p:cNvPr id="22" name="TextBox 21"/>
          <p:cNvSpPr txBox="1"/>
          <p:nvPr/>
        </p:nvSpPr>
        <p:spPr>
          <a:xfrm>
            <a:off x="3219159" y="2168015"/>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items</a:t>
            </a:r>
            <a:endParaRPr lang="en-US" sz="1000" dirty="0">
              <a:latin typeface="Helvetica Neue"/>
              <a:cs typeface="Helvetica Neue"/>
            </a:endParaRPr>
          </a:p>
        </p:txBody>
      </p:sp>
      <p:sp>
        <p:nvSpPr>
          <p:cNvPr id="23" name="TextBox 22"/>
          <p:cNvSpPr txBox="1"/>
          <p:nvPr/>
        </p:nvSpPr>
        <p:spPr>
          <a:xfrm>
            <a:off x="4231379" y="2168015"/>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attribute</a:t>
            </a:r>
            <a:endParaRPr lang="en-US" sz="1000" dirty="0">
              <a:latin typeface="Helvetica Neue"/>
              <a:cs typeface="Helvetica Neue"/>
            </a:endParaRPr>
          </a:p>
        </p:txBody>
      </p:sp>
      <p:sp>
        <p:nvSpPr>
          <p:cNvPr id="24" name="TextBox 23"/>
          <p:cNvSpPr txBox="1"/>
          <p:nvPr/>
        </p:nvSpPr>
        <p:spPr>
          <a:xfrm>
            <a:off x="5237833" y="2168015"/>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attributes</a:t>
            </a:r>
            <a:endParaRPr lang="en-US" sz="1000" dirty="0">
              <a:latin typeface="Helvetica Neue"/>
              <a:cs typeface="Helvetica Neue"/>
            </a:endParaRPr>
          </a:p>
        </p:txBody>
      </p:sp>
      <p:sp>
        <p:nvSpPr>
          <p:cNvPr id="25" name="TextBox 24"/>
          <p:cNvSpPr txBox="1"/>
          <p:nvPr/>
        </p:nvSpPr>
        <p:spPr>
          <a:xfrm>
            <a:off x="290899" y="4149751"/>
            <a:ext cx="852102"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RDS</a:t>
            </a:r>
            <a:endParaRPr lang="en-US" sz="1000" dirty="0">
              <a:latin typeface="Helvetica Neue"/>
              <a:cs typeface="Helvetica Neue"/>
            </a:endParaRPr>
          </a:p>
        </p:txBody>
      </p:sp>
      <p:sp>
        <p:nvSpPr>
          <p:cNvPr id="26" name="TextBox 25"/>
          <p:cNvSpPr txBox="1"/>
          <p:nvPr/>
        </p:nvSpPr>
        <p:spPr>
          <a:xfrm>
            <a:off x="1458145" y="4149751"/>
            <a:ext cx="847076" cy="307777"/>
          </a:xfrm>
          <a:prstGeom prst="rect">
            <a:avLst/>
          </a:prstGeom>
          <a:noFill/>
        </p:spPr>
        <p:txBody>
          <a:bodyPr wrap="square" lIns="0" tIns="0" rIns="0" bIns="0" rtlCol="0">
            <a:spAutoFit/>
          </a:bodyPr>
          <a:lstStyle/>
          <a:p>
            <a:pPr algn="ctr"/>
            <a:r>
              <a:rPr lang="en-US" sz="1000" dirty="0" smtClean="0">
                <a:latin typeface="Helvetica Neue"/>
                <a:cs typeface="Helvetica Neue"/>
              </a:rPr>
              <a:t>RDS DB instance</a:t>
            </a:r>
            <a:endParaRPr lang="en-US" sz="1000" dirty="0">
              <a:latin typeface="Helvetica Neue"/>
              <a:cs typeface="Helvetica Neue"/>
            </a:endParaRPr>
          </a:p>
        </p:txBody>
      </p:sp>
      <p:sp>
        <p:nvSpPr>
          <p:cNvPr id="27" name="TextBox 26"/>
          <p:cNvSpPr txBox="1"/>
          <p:nvPr/>
        </p:nvSpPr>
        <p:spPr>
          <a:xfrm>
            <a:off x="2380255" y="4149751"/>
            <a:ext cx="996924" cy="461665"/>
          </a:xfrm>
          <a:prstGeom prst="rect">
            <a:avLst/>
          </a:prstGeom>
          <a:noFill/>
        </p:spPr>
        <p:txBody>
          <a:bodyPr wrap="square" lIns="0" tIns="0" rIns="0" bIns="0" rtlCol="0">
            <a:spAutoFit/>
          </a:bodyPr>
          <a:lstStyle/>
          <a:p>
            <a:pPr algn="ctr"/>
            <a:r>
              <a:rPr lang="en-US" sz="1000" dirty="0" smtClean="0">
                <a:latin typeface="Helvetica Neue"/>
                <a:cs typeface="Helvetica Neue"/>
              </a:rPr>
              <a:t>RDS DB </a:t>
            </a:r>
            <a:br>
              <a:rPr lang="en-US" sz="1000" dirty="0" smtClean="0">
                <a:latin typeface="Helvetica Neue"/>
                <a:cs typeface="Helvetica Neue"/>
              </a:rPr>
            </a:br>
            <a:r>
              <a:rPr lang="en-US" sz="1000" dirty="0" smtClean="0">
                <a:latin typeface="Helvetica Neue"/>
                <a:cs typeface="Helvetica Neue"/>
              </a:rPr>
              <a:t>instance standby </a:t>
            </a:r>
            <a:br>
              <a:rPr lang="en-US" sz="1000" dirty="0" smtClean="0">
                <a:latin typeface="Helvetica Neue"/>
                <a:cs typeface="Helvetica Neue"/>
              </a:rPr>
            </a:br>
            <a:r>
              <a:rPr lang="en-US" sz="1000" dirty="0" smtClean="0">
                <a:latin typeface="Helvetica Neue"/>
                <a:cs typeface="Helvetica Neue"/>
              </a:rPr>
              <a:t>(Multi-AZ)</a:t>
            </a:r>
            <a:endParaRPr lang="en-US" sz="1000" dirty="0">
              <a:latin typeface="Helvetica Neue"/>
              <a:cs typeface="Helvetica Neue"/>
            </a:endParaRPr>
          </a:p>
        </p:txBody>
      </p:sp>
      <p:sp>
        <p:nvSpPr>
          <p:cNvPr id="28" name="TextBox 27"/>
          <p:cNvSpPr txBox="1"/>
          <p:nvPr/>
        </p:nvSpPr>
        <p:spPr>
          <a:xfrm>
            <a:off x="3412626" y="4149751"/>
            <a:ext cx="848962" cy="461665"/>
          </a:xfrm>
          <a:prstGeom prst="rect">
            <a:avLst/>
          </a:prstGeom>
          <a:noFill/>
        </p:spPr>
        <p:txBody>
          <a:bodyPr wrap="square" lIns="0" tIns="0" rIns="0" bIns="0" rtlCol="0">
            <a:spAutoFit/>
          </a:bodyPr>
          <a:lstStyle/>
          <a:p>
            <a:pPr algn="ctr"/>
            <a:r>
              <a:rPr lang="en-US" sz="1000" dirty="0" smtClean="0">
                <a:latin typeface="Helvetica Neue"/>
                <a:cs typeface="Helvetica Neue"/>
              </a:rPr>
              <a:t>RDS DB instance read replica</a:t>
            </a:r>
            <a:endParaRPr lang="en-US" sz="1000" dirty="0">
              <a:latin typeface="Helvetica Neue"/>
              <a:cs typeface="Helvetica Neue"/>
            </a:endParaRPr>
          </a:p>
        </p:txBody>
      </p:sp>
      <p:sp>
        <p:nvSpPr>
          <p:cNvPr id="29" name="TextBox 28"/>
          <p:cNvSpPr txBox="1"/>
          <p:nvPr/>
        </p:nvSpPr>
        <p:spPr>
          <a:xfrm>
            <a:off x="4720392" y="4149751"/>
            <a:ext cx="671006" cy="307777"/>
          </a:xfrm>
          <a:prstGeom prst="rect">
            <a:avLst/>
          </a:prstGeom>
          <a:noFill/>
        </p:spPr>
        <p:txBody>
          <a:bodyPr wrap="square" lIns="0" tIns="0" rIns="0" bIns="0" rtlCol="0">
            <a:spAutoFit/>
          </a:bodyPr>
          <a:lstStyle/>
          <a:p>
            <a:pPr algn="ctr"/>
            <a:r>
              <a:rPr lang="en-US" sz="1000" dirty="0" smtClean="0">
                <a:latin typeface="Helvetica Neue"/>
                <a:cs typeface="Helvetica Neue"/>
              </a:rPr>
              <a:t>MySQL DB instance</a:t>
            </a:r>
            <a:endParaRPr lang="en-US" sz="1000" dirty="0">
              <a:latin typeface="Helvetica Neue"/>
              <a:cs typeface="Helvetica Neue"/>
            </a:endParaRPr>
          </a:p>
        </p:txBody>
      </p:sp>
      <p:sp>
        <p:nvSpPr>
          <p:cNvPr id="30" name="TextBox 29"/>
          <p:cNvSpPr txBox="1"/>
          <p:nvPr/>
        </p:nvSpPr>
        <p:spPr>
          <a:xfrm>
            <a:off x="6048358" y="4149751"/>
            <a:ext cx="651480" cy="307777"/>
          </a:xfrm>
          <a:prstGeom prst="rect">
            <a:avLst/>
          </a:prstGeom>
          <a:noFill/>
        </p:spPr>
        <p:txBody>
          <a:bodyPr wrap="square" lIns="0" tIns="0" rIns="0" bIns="0" rtlCol="0">
            <a:spAutoFit/>
          </a:bodyPr>
          <a:lstStyle/>
          <a:p>
            <a:pPr algn="ctr"/>
            <a:r>
              <a:rPr lang="en-US" sz="1000" dirty="0" smtClean="0">
                <a:latin typeface="Helvetica Neue"/>
                <a:cs typeface="Helvetica Neue"/>
              </a:rPr>
              <a:t>Oracle DB instance</a:t>
            </a:r>
            <a:endParaRPr lang="en-US" sz="1000" dirty="0">
              <a:latin typeface="Helvetica Neue"/>
              <a:cs typeface="Helvetica Neue"/>
            </a:endParaRPr>
          </a:p>
        </p:txBody>
      </p:sp>
      <p:sp>
        <p:nvSpPr>
          <p:cNvPr id="31" name="TextBox 30"/>
          <p:cNvSpPr txBox="1"/>
          <p:nvPr/>
        </p:nvSpPr>
        <p:spPr>
          <a:xfrm>
            <a:off x="7497637" y="4149751"/>
            <a:ext cx="566418" cy="307777"/>
          </a:xfrm>
          <a:prstGeom prst="rect">
            <a:avLst/>
          </a:prstGeom>
          <a:noFill/>
        </p:spPr>
        <p:txBody>
          <a:bodyPr wrap="square" lIns="0" tIns="0" rIns="0" bIns="0" rtlCol="0">
            <a:spAutoFit/>
          </a:bodyPr>
          <a:lstStyle/>
          <a:p>
            <a:pPr algn="ctr"/>
            <a:r>
              <a:rPr lang="en-US" sz="1000" dirty="0" smtClean="0">
                <a:latin typeface="Helvetica Neue"/>
                <a:cs typeface="Helvetica Neue"/>
              </a:rPr>
              <a:t> MS SQL instance</a:t>
            </a:r>
            <a:endParaRPr lang="en-US" sz="1000" dirty="0">
              <a:latin typeface="Helvetica Neue"/>
              <a:cs typeface="Helvetica Neue"/>
            </a:endParaRPr>
          </a:p>
        </p:txBody>
      </p:sp>
      <p:sp>
        <p:nvSpPr>
          <p:cNvPr id="32" name="Rectangle 31"/>
          <p:cNvSpPr/>
          <p:nvPr/>
        </p:nvSpPr>
        <p:spPr>
          <a:xfrm>
            <a:off x="212378" y="4723768"/>
            <a:ext cx="2532927"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Database</a:t>
            </a:r>
            <a:endParaRPr lang="en-US" sz="1400" dirty="0">
              <a:solidFill>
                <a:schemeClr val="bg1">
                  <a:lumMod val="65000"/>
                </a:schemeClr>
              </a:solidFill>
              <a:latin typeface="Helvetica Neue"/>
              <a:cs typeface="Helvetica Neue"/>
            </a:endParaRPr>
          </a:p>
        </p:txBody>
      </p:sp>
      <p:sp>
        <p:nvSpPr>
          <p:cNvPr id="33" name="TextBox 32"/>
          <p:cNvSpPr txBox="1"/>
          <p:nvPr/>
        </p:nvSpPr>
        <p:spPr>
          <a:xfrm>
            <a:off x="6357506" y="2168015"/>
            <a:ext cx="847076" cy="461665"/>
          </a:xfrm>
          <a:prstGeom prst="rect">
            <a:avLst/>
          </a:prstGeom>
          <a:noFill/>
        </p:spPr>
        <p:txBody>
          <a:bodyPr wrap="square" lIns="0" tIns="0" rIns="0" bIns="0" rtlCol="0">
            <a:spAutoFit/>
          </a:bodyPr>
          <a:lstStyle/>
          <a:p>
            <a:pPr algn="ctr"/>
            <a:r>
              <a:rPr lang="en-US" sz="1000" dirty="0" smtClean="0">
                <a:latin typeface="Helvetica Neue"/>
                <a:cs typeface="Helvetica Neue"/>
              </a:rPr>
              <a:t>global secondary index</a:t>
            </a:r>
            <a:endParaRPr lang="en-US" sz="1000" dirty="0">
              <a:latin typeface="Helvetica Neue"/>
              <a:cs typeface="Helvetica Neue"/>
            </a:endParaRPr>
          </a:p>
        </p:txBody>
      </p:sp>
      <p:pic>
        <p:nvPicPr>
          <p:cNvPr id="38" name="Picture 37" descr="Database_Amazon RDS MySQL DB Instance.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60106" y="3134029"/>
            <a:ext cx="1118420" cy="1118420"/>
          </a:xfrm>
          <a:prstGeom prst="rect">
            <a:avLst/>
          </a:prstGeom>
        </p:spPr>
      </p:pic>
      <p:pic>
        <p:nvPicPr>
          <p:cNvPr id="39" name="Picture 38" descr="Database_Amazon RDS Oracle DB Instance.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6535" y="3134029"/>
            <a:ext cx="1118420" cy="1118420"/>
          </a:xfrm>
          <a:prstGeom prst="rect">
            <a:avLst/>
          </a:prstGeom>
        </p:spPr>
      </p:pic>
      <p:pic>
        <p:nvPicPr>
          <p:cNvPr id="40" name="Picture 39" descr="Database_Amazon RDS MS SQL Instance.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69354" y="3134029"/>
            <a:ext cx="1118420" cy="1118420"/>
          </a:xfrm>
          <a:prstGeom prst="rect">
            <a:avLst/>
          </a:prstGeom>
        </p:spPr>
      </p:pic>
      <p:pic>
        <p:nvPicPr>
          <p:cNvPr id="41" name="Picture 40" descr="Database_Dynamo DB Global Secondary Indexes.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4972" y="1270000"/>
            <a:ext cx="969091" cy="969091"/>
          </a:xfrm>
          <a:prstGeom prst="rect">
            <a:avLst/>
          </a:prstGeom>
        </p:spPr>
      </p:pic>
    </p:spTree>
    <p:extLst>
      <p:ext uri="{BB962C8B-B14F-4D97-AF65-F5344CB8AC3E}">
        <p14:creationId xmlns:p14="http://schemas.microsoft.com/office/powerpoint/2010/main" val="2284854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34364"/>
          </a:xfrm>
        </p:spPr>
        <p:txBody>
          <a:bodyPr/>
          <a:lstStyle/>
          <a:p>
            <a:r>
              <a:rPr lang="en-US" b="0" dirty="0" smtClean="0">
                <a:latin typeface="Helvetica Neue"/>
                <a:cs typeface="Helvetica Neue"/>
              </a:rPr>
              <a:t>Database</a:t>
            </a:r>
            <a:endParaRPr lang="en-US" b="0" dirty="0">
              <a:latin typeface="Helvetica Neue"/>
              <a:cs typeface="Helvetica Neue"/>
            </a:endParaRPr>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Relational Database Service Cont.</a:t>
            </a:r>
            <a:endParaRPr lang="en-US" sz="1600" dirty="0">
              <a:solidFill>
                <a:srgbClr val="7F7F7F"/>
              </a:solidFill>
              <a:latin typeface="Helvetica Neue"/>
              <a:cs typeface="Helvetica Neue"/>
            </a:endParaRPr>
          </a:p>
        </p:txBody>
      </p:sp>
      <p:sp>
        <p:nvSpPr>
          <p:cNvPr id="22" name="TextBox 21"/>
          <p:cNvSpPr txBox="1"/>
          <p:nvPr/>
        </p:nvSpPr>
        <p:spPr>
          <a:xfrm>
            <a:off x="1318689" y="2139643"/>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SQL master</a:t>
            </a:r>
            <a:endParaRPr lang="en-US" sz="1000" dirty="0">
              <a:latin typeface="Helvetica Neue"/>
              <a:cs typeface="Helvetica Neue"/>
            </a:endParaRPr>
          </a:p>
        </p:txBody>
      </p:sp>
      <p:sp>
        <p:nvSpPr>
          <p:cNvPr id="23" name="TextBox 22"/>
          <p:cNvSpPr txBox="1"/>
          <p:nvPr/>
        </p:nvSpPr>
        <p:spPr>
          <a:xfrm>
            <a:off x="2380073" y="2139643"/>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SQL slave</a:t>
            </a:r>
            <a:endParaRPr lang="en-US" sz="1000" dirty="0">
              <a:latin typeface="Helvetica Neue"/>
              <a:cs typeface="Helvetica Neue"/>
            </a:endParaRPr>
          </a:p>
        </p:txBody>
      </p:sp>
      <p:sp>
        <p:nvSpPr>
          <p:cNvPr id="32" name="Rectangle 31"/>
          <p:cNvSpPr/>
          <p:nvPr/>
        </p:nvSpPr>
        <p:spPr>
          <a:xfrm>
            <a:off x="212378" y="4723768"/>
            <a:ext cx="2532927" cy="307777"/>
          </a:xfrm>
          <a:prstGeom prst="rect">
            <a:avLst/>
          </a:prstGeom>
        </p:spPr>
        <p:txBody>
          <a:bodyPr wrap="none">
            <a:spAutoFit/>
          </a:bodyPr>
          <a:lstStyle/>
          <a:p>
            <a:r>
              <a:rPr lang="en-US" sz="1400" dirty="0" smtClean="0">
                <a:solidFill>
                  <a:schemeClr val="bg1">
                    <a:lumMod val="65000"/>
                  </a:schemeClr>
                </a:solidFill>
                <a:latin typeface="Helvetica Neue"/>
                <a:cs typeface="Helvetica Neue"/>
              </a:rPr>
              <a:t>AWS Simple Icons: Database</a:t>
            </a:r>
            <a:endParaRPr lang="en-US" sz="1400" dirty="0">
              <a:solidFill>
                <a:schemeClr val="bg1">
                  <a:lumMod val="65000"/>
                </a:schemeClr>
              </a:solidFill>
              <a:latin typeface="Helvetica Neue"/>
              <a:cs typeface="Helvetica Neue"/>
            </a:endParaRPr>
          </a:p>
        </p:txBody>
      </p:sp>
      <p:sp>
        <p:nvSpPr>
          <p:cNvPr id="38" name="TextBox 37"/>
          <p:cNvSpPr txBox="1"/>
          <p:nvPr/>
        </p:nvSpPr>
        <p:spPr>
          <a:xfrm>
            <a:off x="363124" y="2139643"/>
            <a:ext cx="847076" cy="307777"/>
          </a:xfrm>
          <a:prstGeom prst="rect">
            <a:avLst/>
          </a:prstGeom>
          <a:noFill/>
        </p:spPr>
        <p:txBody>
          <a:bodyPr wrap="square" lIns="0" tIns="0" rIns="0" bIns="0" rtlCol="0">
            <a:spAutoFit/>
          </a:bodyPr>
          <a:lstStyle/>
          <a:p>
            <a:pPr algn="ctr"/>
            <a:r>
              <a:rPr lang="en-US" sz="1000" dirty="0" smtClean="0">
                <a:latin typeface="Helvetica Neue"/>
                <a:cs typeface="Helvetica Neue"/>
              </a:rPr>
              <a:t>PostgreSQL instance</a:t>
            </a:r>
            <a:endParaRPr lang="en-US" sz="1000" dirty="0">
              <a:latin typeface="Helvetica Neue"/>
              <a:cs typeface="Helvetica Neue"/>
            </a:endParaRPr>
          </a:p>
        </p:txBody>
      </p:sp>
      <p:sp>
        <p:nvSpPr>
          <p:cNvPr id="41" name="TextBox 40"/>
          <p:cNvSpPr txBox="1"/>
          <p:nvPr/>
        </p:nvSpPr>
        <p:spPr>
          <a:xfrm>
            <a:off x="3426364" y="2139643"/>
            <a:ext cx="847076" cy="153888"/>
          </a:xfrm>
          <a:prstGeom prst="rect">
            <a:avLst/>
          </a:prstGeom>
          <a:noFill/>
        </p:spPr>
        <p:txBody>
          <a:bodyPr wrap="square" lIns="0" tIns="0" rIns="0" bIns="0" rtlCol="0">
            <a:spAutoFit/>
          </a:bodyPr>
          <a:lstStyle/>
          <a:p>
            <a:pPr algn="ctr"/>
            <a:r>
              <a:rPr lang="en-US" sz="1000" dirty="0" smtClean="0">
                <a:latin typeface="Helvetica Neue"/>
                <a:cs typeface="Helvetica Neue"/>
              </a:rPr>
              <a:t>PIOP</a:t>
            </a:r>
            <a:endParaRPr lang="en-US" sz="1000" dirty="0">
              <a:latin typeface="Helvetica Neue"/>
              <a:cs typeface="Helvetica Neue"/>
            </a:endParaRPr>
          </a:p>
        </p:txBody>
      </p:sp>
      <p:sp>
        <p:nvSpPr>
          <p:cNvPr id="43" name="TextBox 42"/>
          <p:cNvSpPr txBox="1"/>
          <p:nvPr/>
        </p:nvSpPr>
        <p:spPr>
          <a:xfrm>
            <a:off x="209865" y="2991747"/>
            <a:ext cx="2218793" cy="338554"/>
          </a:xfrm>
          <a:prstGeom prst="rect">
            <a:avLst/>
          </a:prstGeom>
          <a:noFill/>
        </p:spPr>
        <p:txBody>
          <a:bodyPr wrap="square" rtlCol="0">
            <a:spAutoFit/>
          </a:bodyPr>
          <a:lstStyle/>
          <a:p>
            <a:r>
              <a:rPr lang="en-US" sz="1600" dirty="0">
                <a:solidFill>
                  <a:srgbClr val="7F7F7F"/>
                </a:solidFill>
                <a:latin typeface="Helvetica Neue"/>
                <a:ea typeface="Verdana" pitchFamily="34" charset="0"/>
                <a:cs typeface="Helvetica Neue"/>
              </a:rPr>
              <a:t>Amazon </a:t>
            </a:r>
            <a:r>
              <a:rPr lang="en-US" sz="1600" dirty="0" smtClean="0">
                <a:solidFill>
                  <a:srgbClr val="7F7F7F"/>
                </a:solidFill>
                <a:latin typeface="Helvetica Neue"/>
                <a:cs typeface="Helvetica Neue"/>
              </a:rPr>
              <a:t>SimpleDB</a:t>
            </a:r>
            <a:endParaRPr lang="en-US" sz="1600" dirty="0">
              <a:solidFill>
                <a:srgbClr val="7F7F7F"/>
              </a:solidFill>
              <a:latin typeface="Helvetica Neue"/>
              <a:cs typeface="Helvetica Neue"/>
            </a:endParaRPr>
          </a:p>
        </p:txBody>
      </p:sp>
      <p:pic>
        <p:nvPicPr>
          <p:cNvPr id="44" name="Picture 43" descr="Dom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674" y="3398750"/>
            <a:ext cx="731520" cy="731520"/>
          </a:xfrm>
          <a:prstGeom prst="rect">
            <a:avLst/>
          </a:prstGeom>
        </p:spPr>
      </p:pic>
      <p:pic>
        <p:nvPicPr>
          <p:cNvPr id="45" name="Picture 44" descr="Simple-D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78" y="3357780"/>
            <a:ext cx="731520" cy="731520"/>
          </a:xfrm>
          <a:prstGeom prst="rect">
            <a:avLst/>
          </a:prstGeom>
        </p:spPr>
      </p:pic>
      <p:sp>
        <p:nvSpPr>
          <p:cNvPr id="46" name="TextBox 7"/>
          <p:cNvSpPr txBox="1">
            <a:spLocks noChangeArrowheads="1"/>
          </p:cNvSpPr>
          <p:nvPr/>
        </p:nvSpPr>
        <p:spPr bwMode="auto">
          <a:xfrm>
            <a:off x="1491340" y="4247948"/>
            <a:ext cx="738188" cy="153888"/>
          </a:xfrm>
          <a:prstGeom prst="rect">
            <a:avLst/>
          </a:prstGeom>
          <a:noFill/>
          <a:ln w="9525">
            <a:noFill/>
            <a:miter lim="800000"/>
            <a:headEnd/>
            <a:tailEnd/>
          </a:ln>
        </p:spPr>
        <p:txBody>
          <a:bodyPr lIns="0" tIns="0" rIns="0" bIns="0">
            <a:spAutoFit/>
          </a:bodyPr>
          <a:lstStyle/>
          <a:p>
            <a:pPr algn="ctr"/>
            <a:r>
              <a:rPr lang="en-US" sz="1000" dirty="0" smtClean="0">
                <a:latin typeface="Helvetica Neue"/>
                <a:ea typeface="Verdana" pitchFamily="34" charset="0"/>
                <a:cs typeface="Helvetica Neue"/>
              </a:rPr>
              <a:t>domain</a:t>
            </a:r>
            <a:endParaRPr lang="en-US" sz="1000" dirty="0">
              <a:latin typeface="Helvetica Neue"/>
              <a:ea typeface="Verdana" pitchFamily="34" charset="0"/>
              <a:cs typeface="Helvetica Neue"/>
            </a:endParaRPr>
          </a:p>
        </p:txBody>
      </p:sp>
      <p:sp>
        <p:nvSpPr>
          <p:cNvPr id="47" name="TextBox 23"/>
          <p:cNvSpPr txBox="1">
            <a:spLocks noChangeArrowheads="1"/>
          </p:cNvSpPr>
          <p:nvPr/>
        </p:nvSpPr>
        <p:spPr bwMode="auto">
          <a:xfrm>
            <a:off x="253309" y="4247948"/>
            <a:ext cx="1130660" cy="153888"/>
          </a:xfrm>
          <a:prstGeom prst="rect">
            <a:avLst/>
          </a:prstGeom>
          <a:noFill/>
          <a:ln w="9525">
            <a:noFill/>
            <a:miter lim="800000"/>
            <a:headEnd/>
            <a:tailEnd/>
          </a:ln>
        </p:spPr>
        <p:txBody>
          <a:bodyPr wrap="square" lIns="0" tIns="0" rIns="0" bIns="0">
            <a:spAutoFit/>
          </a:bodyPr>
          <a:lstStyle/>
          <a:p>
            <a:pPr algn="ctr"/>
            <a:r>
              <a:rPr lang="en-US" sz="1000" dirty="0" smtClean="0">
                <a:latin typeface="Helvetica Neue"/>
                <a:ea typeface="Verdana" pitchFamily="34" charset="0"/>
                <a:cs typeface="Helvetica Neue"/>
              </a:rPr>
              <a:t>Amazon SimpleDB</a:t>
            </a:r>
            <a:endParaRPr lang="en-US" sz="1000" dirty="0">
              <a:latin typeface="Helvetica Neue"/>
              <a:ea typeface="Verdana" pitchFamily="34" charset="0"/>
              <a:cs typeface="Helvetica Neue"/>
            </a:endParaRPr>
          </a:p>
        </p:txBody>
      </p:sp>
      <p:sp>
        <p:nvSpPr>
          <p:cNvPr id="48" name="TextBox 47"/>
          <p:cNvSpPr txBox="1"/>
          <p:nvPr/>
        </p:nvSpPr>
        <p:spPr>
          <a:xfrm>
            <a:off x="2648371" y="2991747"/>
            <a:ext cx="1953587"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Redshift</a:t>
            </a:r>
            <a:endParaRPr lang="en-US" sz="1600" dirty="0">
              <a:solidFill>
                <a:srgbClr val="7F7F7F"/>
              </a:solidFill>
              <a:latin typeface="Helvetica Neue"/>
              <a:cs typeface="Helvetica Neue"/>
            </a:endParaRPr>
          </a:p>
        </p:txBody>
      </p:sp>
      <p:pic>
        <p:nvPicPr>
          <p:cNvPr id="49" name="Picture 48" descr="RedShif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924" y="3404193"/>
            <a:ext cx="731520" cy="731520"/>
          </a:xfrm>
          <a:prstGeom prst="rect">
            <a:avLst/>
          </a:prstGeom>
        </p:spPr>
      </p:pic>
      <p:sp>
        <p:nvSpPr>
          <p:cNvPr id="50" name="TextBox 49"/>
          <p:cNvSpPr txBox="1"/>
          <p:nvPr/>
        </p:nvSpPr>
        <p:spPr>
          <a:xfrm>
            <a:off x="2684514" y="4247948"/>
            <a:ext cx="103034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Redshift</a:t>
            </a:r>
          </a:p>
        </p:txBody>
      </p:sp>
      <p:sp>
        <p:nvSpPr>
          <p:cNvPr id="51" name="TextBox 50"/>
          <p:cNvSpPr txBox="1"/>
          <p:nvPr/>
        </p:nvSpPr>
        <p:spPr>
          <a:xfrm>
            <a:off x="3793615" y="4247948"/>
            <a:ext cx="917678" cy="153888"/>
          </a:xfrm>
          <a:prstGeom prst="rect">
            <a:avLst/>
          </a:prstGeom>
          <a:noFill/>
        </p:spPr>
        <p:txBody>
          <a:bodyPr wrap="square" lIns="0" tIns="0" rIns="0" bIns="0" rtlCol="0">
            <a:spAutoFit/>
          </a:bodyPr>
          <a:lstStyle/>
          <a:p>
            <a:pPr algn="ctr"/>
            <a:r>
              <a:rPr lang="en-US" sz="1000" dirty="0">
                <a:latin typeface="Helvetica Neue"/>
                <a:cs typeface="Helvetica Neue"/>
              </a:rPr>
              <a:t>s</a:t>
            </a:r>
            <a:r>
              <a:rPr lang="en-US" sz="1000" dirty="0" smtClean="0">
                <a:latin typeface="Helvetica Neue"/>
                <a:cs typeface="Helvetica Neue"/>
              </a:rPr>
              <a:t>olid state disks </a:t>
            </a:r>
          </a:p>
        </p:txBody>
      </p:sp>
      <p:sp>
        <p:nvSpPr>
          <p:cNvPr id="53" name="TextBox 52"/>
          <p:cNvSpPr txBox="1"/>
          <p:nvPr/>
        </p:nvSpPr>
        <p:spPr>
          <a:xfrm>
            <a:off x="4983015" y="910586"/>
            <a:ext cx="221879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ElastiCache</a:t>
            </a:r>
            <a:endParaRPr lang="en-US" sz="1600" dirty="0">
              <a:solidFill>
                <a:srgbClr val="7F7F7F"/>
              </a:solidFill>
              <a:latin typeface="Helvetica Neue"/>
              <a:cs typeface="Helvetica Neue"/>
            </a:endParaRPr>
          </a:p>
        </p:txBody>
      </p:sp>
      <p:pic>
        <p:nvPicPr>
          <p:cNvPr id="54" name="Picture 53" descr="ElasticCach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208" y="1326419"/>
            <a:ext cx="731520" cy="731520"/>
          </a:xfrm>
          <a:prstGeom prst="rect">
            <a:avLst/>
          </a:prstGeom>
        </p:spPr>
      </p:pic>
      <p:sp>
        <p:nvSpPr>
          <p:cNvPr id="56" name="TextBox 55"/>
          <p:cNvSpPr txBox="1"/>
          <p:nvPr/>
        </p:nvSpPr>
        <p:spPr>
          <a:xfrm>
            <a:off x="5076427" y="2139643"/>
            <a:ext cx="714246" cy="153888"/>
          </a:xfrm>
          <a:prstGeom prst="rect">
            <a:avLst/>
          </a:prstGeom>
          <a:noFill/>
        </p:spPr>
        <p:txBody>
          <a:bodyPr wrap="square" lIns="0" tIns="0" rIns="0" bIns="0" rtlCol="0">
            <a:spAutoFit/>
          </a:bodyPr>
          <a:lstStyle/>
          <a:p>
            <a:pPr algn="ctr"/>
            <a:r>
              <a:rPr lang="en-US" sz="1000" dirty="0" smtClean="0">
                <a:latin typeface="Helvetica Neue"/>
                <a:cs typeface="Helvetica Neue"/>
              </a:rPr>
              <a:t>ElastiCache</a:t>
            </a:r>
            <a:endParaRPr lang="en-US" sz="1000" dirty="0">
              <a:latin typeface="Helvetica Neue"/>
              <a:cs typeface="Helvetica Neue"/>
            </a:endParaRPr>
          </a:p>
        </p:txBody>
      </p:sp>
      <p:sp>
        <p:nvSpPr>
          <p:cNvPr id="57" name="TextBox 56"/>
          <p:cNvSpPr txBox="1"/>
          <p:nvPr/>
        </p:nvSpPr>
        <p:spPr>
          <a:xfrm>
            <a:off x="6011329" y="2139643"/>
            <a:ext cx="1044157" cy="153888"/>
          </a:xfrm>
          <a:prstGeom prst="rect">
            <a:avLst/>
          </a:prstGeom>
          <a:noFill/>
        </p:spPr>
        <p:txBody>
          <a:bodyPr wrap="square" lIns="0" tIns="0" rIns="0" bIns="0" rtlCol="0">
            <a:spAutoFit/>
          </a:bodyPr>
          <a:lstStyle/>
          <a:p>
            <a:pPr algn="ctr"/>
            <a:r>
              <a:rPr lang="en-US" sz="1000" dirty="0" smtClean="0">
                <a:latin typeface="Helvetica Neue"/>
                <a:cs typeface="Helvetica Neue"/>
              </a:rPr>
              <a:t>cache node</a:t>
            </a:r>
            <a:endParaRPr lang="en-US" sz="1000" dirty="0">
              <a:latin typeface="Helvetica Neue"/>
              <a:cs typeface="Helvetica Neue"/>
            </a:endParaRPr>
          </a:p>
        </p:txBody>
      </p:sp>
      <p:sp>
        <p:nvSpPr>
          <p:cNvPr id="58" name="TextBox 7"/>
          <p:cNvSpPr txBox="1">
            <a:spLocks noChangeArrowheads="1"/>
          </p:cNvSpPr>
          <p:nvPr/>
        </p:nvSpPr>
        <p:spPr bwMode="auto">
          <a:xfrm>
            <a:off x="8155851" y="2139643"/>
            <a:ext cx="738188" cy="153888"/>
          </a:xfrm>
          <a:prstGeom prst="rect">
            <a:avLst/>
          </a:prstGeom>
          <a:noFill/>
          <a:ln w="9525">
            <a:noFill/>
            <a:miter lim="800000"/>
            <a:headEnd/>
            <a:tailEnd/>
          </a:ln>
        </p:spPr>
        <p:txBody>
          <a:bodyPr lIns="0" tIns="0" rIns="0" bIns="0">
            <a:spAutoFit/>
          </a:bodyPr>
          <a:lstStyle/>
          <a:p>
            <a:pPr algn="ctr"/>
            <a:r>
              <a:rPr lang="en-US" sz="1000" dirty="0" err="1" smtClean="0">
                <a:latin typeface="Helvetica Neue"/>
                <a:ea typeface="Verdana" pitchFamily="34" charset="0"/>
                <a:cs typeface="Helvetica Neue"/>
              </a:rPr>
              <a:t>Memcached</a:t>
            </a:r>
            <a:endParaRPr lang="en-US" sz="1000" dirty="0">
              <a:latin typeface="Helvetica Neue"/>
              <a:ea typeface="Verdana" pitchFamily="34" charset="0"/>
              <a:cs typeface="Helvetica Neue"/>
            </a:endParaRPr>
          </a:p>
        </p:txBody>
      </p:sp>
      <p:sp>
        <p:nvSpPr>
          <p:cNvPr id="59" name="TextBox 23"/>
          <p:cNvSpPr txBox="1">
            <a:spLocks noChangeArrowheads="1"/>
          </p:cNvSpPr>
          <p:nvPr/>
        </p:nvSpPr>
        <p:spPr bwMode="auto">
          <a:xfrm>
            <a:off x="6935138" y="2139643"/>
            <a:ext cx="1130660" cy="153888"/>
          </a:xfrm>
          <a:prstGeom prst="rect">
            <a:avLst/>
          </a:prstGeom>
          <a:noFill/>
          <a:ln w="9525">
            <a:noFill/>
            <a:miter lim="800000"/>
            <a:headEnd/>
            <a:tailEnd/>
          </a:ln>
        </p:spPr>
        <p:txBody>
          <a:bodyPr wrap="square" lIns="0" tIns="0" rIns="0" bIns="0">
            <a:spAutoFit/>
          </a:bodyPr>
          <a:lstStyle/>
          <a:p>
            <a:pPr algn="ctr"/>
            <a:r>
              <a:rPr lang="en-US" sz="1000" dirty="0" err="1" smtClean="0">
                <a:latin typeface="Helvetica Neue"/>
                <a:ea typeface="Verdana" pitchFamily="34" charset="0"/>
                <a:cs typeface="Helvetica Neue"/>
              </a:rPr>
              <a:t>Redis</a:t>
            </a:r>
            <a:endParaRPr lang="en-US" sz="1000" dirty="0">
              <a:latin typeface="Helvetica Neue"/>
              <a:ea typeface="Verdana" pitchFamily="34" charset="0"/>
              <a:cs typeface="Helvetica Neue"/>
            </a:endParaRPr>
          </a:p>
        </p:txBody>
      </p:sp>
      <p:pic>
        <p:nvPicPr>
          <p:cNvPr id="4" name="Picture 3" descr="Database_Amazon Redshift SSD Family Cluste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7936" y="3185241"/>
            <a:ext cx="1169424" cy="1169424"/>
          </a:xfrm>
          <a:prstGeom prst="rect">
            <a:avLst/>
          </a:prstGeom>
        </p:spPr>
      </p:pic>
      <p:pic>
        <p:nvPicPr>
          <p:cNvPr id="7" name="Picture 6" descr="Database_RDS MasterSQL.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3693" y="1211313"/>
            <a:ext cx="993672" cy="993672"/>
          </a:xfrm>
          <a:prstGeom prst="rect">
            <a:avLst/>
          </a:prstGeom>
        </p:spPr>
      </p:pic>
      <p:pic>
        <p:nvPicPr>
          <p:cNvPr id="8" name="Picture 7" descr="Database_RDS Replica sets with PIOP.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3807" y="1206295"/>
            <a:ext cx="1003709" cy="1003709"/>
          </a:xfrm>
          <a:prstGeom prst="rect">
            <a:avLst/>
          </a:prstGeom>
        </p:spPr>
      </p:pic>
      <p:pic>
        <p:nvPicPr>
          <p:cNvPr id="9" name="Picture 8" descr="Database_RDS SlaveSQL.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8768" y="1216332"/>
            <a:ext cx="983635" cy="983635"/>
          </a:xfrm>
          <a:prstGeom prst="rect">
            <a:avLst/>
          </a:prstGeom>
        </p:spPr>
      </p:pic>
      <p:pic>
        <p:nvPicPr>
          <p:cNvPr id="10" name="Picture 9" descr="Database_Amazon ElastiCache Redis.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7533" y="1224936"/>
            <a:ext cx="1003709" cy="1003709"/>
          </a:xfrm>
          <a:prstGeom prst="rect">
            <a:avLst/>
          </a:prstGeom>
        </p:spPr>
      </p:pic>
      <p:pic>
        <p:nvPicPr>
          <p:cNvPr id="11" name="Picture 10" descr="Database_Amazon ElastiCache Memcache.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7387" y="1224936"/>
            <a:ext cx="1003709" cy="1003709"/>
          </a:xfrm>
          <a:prstGeom prst="rect">
            <a:avLst/>
          </a:prstGeom>
        </p:spPr>
      </p:pic>
      <p:pic>
        <p:nvPicPr>
          <p:cNvPr id="12" name="Picture 11" descr="Database_Amazon ElasticCache Node.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7679" y="1224936"/>
            <a:ext cx="1003709" cy="1003709"/>
          </a:xfrm>
          <a:prstGeom prst="rect">
            <a:avLst/>
          </a:prstGeom>
        </p:spPr>
      </p:pic>
      <p:pic>
        <p:nvPicPr>
          <p:cNvPr id="13" name="Picture 12" descr="Database-19.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8581" y="1206295"/>
            <a:ext cx="1003709" cy="1003709"/>
          </a:xfrm>
          <a:prstGeom prst="rect">
            <a:avLst/>
          </a:prstGeom>
        </p:spPr>
      </p:pic>
      <p:pic>
        <p:nvPicPr>
          <p:cNvPr id="14" name="Picture 13" descr="Database-27.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03099" y="3159532"/>
            <a:ext cx="1171678" cy="1171678"/>
          </a:xfrm>
          <a:prstGeom prst="rect">
            <a:avLst/>
          </a:prstGeom>
        </p:spPr>
      </p:pic>
      <p:pic>
        <p:nvPicPr>
          <p:cNvPr id="15" name="Picture 14" descr="Database-28.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92838" y="3184114"/>
            <a:ext cx="1171678" cy="1171678"/>
          </a:xfrm>
          <a:prstGeom prst="rect">
            <a:avLst/>
          </a:prstGeom>
        </p:spPr>
      </p:pic>
      <p:sp>
        <p:nvSpPr>
          <p:cNvPr id="55" name="TextBox 54"/>
          <p:cNvSpPr txBox="1"/>
          <p:nvPr/>
        </p:nvSpPr>
        <p:spPr>
          <a:xfrm>
            <a:off x="4799524" y="4247948"/>
            <a:ext cx="1030340" cy="307777"/>
          </a:xfrm>
          <a:prstGeom prst="rect">
            <a:avLst/>
          </a:prstGeom>
          <a:noFill/>
        </p:spPr>
        <p:txBody>
          <a:bodyPr wrap="square" lIns="0" tIns="0" rIns="0" bIns="0" rtlCol="0">
            <a:spAutoFit/>
          </a:bodyPr>
          <a:lstStyle/>
          <a:p>
            <a:pPr algn="ctr"/>
            <a:r>
              <a:rPr lang="en-US" sz="1000" dirty="0" smtClean="0">
                <a:latin typeface="Helvetica Neue"/>
                <a:cs typeface="Helvetica Neue"/>
              </a:rPr>
              <a:t>DW1 </a:t>
            </a:r>
            <a:br>
              <a:rPr lang="en-US" sz="1000" dirty="0" smtClean="0">
                <a:latin typeface="Helvetica Neue"/>
                <a:cs typeface="Helvetica Neue"/>
              </a:rPr>
            </a:br>
            <a:r>
              <a:rPr lang="en-US" sz="1000" dirty="0" smtClean="0">
                <a:latin typeface="Helvetica Neue"/>
                <a:cs typeface="Helvetica Neue"/>
              </a:rPr>
              <a:t>Dense Compute</a:t>
            </a:r>
          </a:p>
        </p:txBody>
      </p:sp>
      <p:sp>
        <p:nvSpPr>
          <p:cNvPr id="61" name="TextBox 60"/>
          <p:cNvSpPr txBox="1"/>
          <p:nvPr/>
        </p:nvSpPr>
        <p:spPr>
          <a:xfrm>
            <a:off x="5905651" y="4247948"/>
            <a:ext cx="1030340" cy="307777"/>
          </a:xfrm>
          <a:prstGeom prst="rect">
            <a:avLst/>
          </a:prstGeom>
          <a:noFill/>
        </p:spPr>
        <p:txBody>
          <a:bodyPr wrap="square" lIns="0" tIns="0" rIns="0" bIns="0" rtlCol="0">
            <a:spAutoFit/>
          </a:bodyPr>
          <a:lstStyle/>
          <a:p>
            <a:pPr algn="ctr"/>
            <a:r>
              <a:rPr lang="en-US" sz="1000" dirty="0" smtClean="0">
                <a:latin typeface="Helvetica Neue"/>
                <a:cs typeface="Helvetica Neue"/>
              </a:rPr>
              <a:t>DW2 </a:t>
            </a:r>
            <a:br>
              <a:rPr lang="en-US" sz="1000" dirty="0" smtClean="0">
                <a:latin typeface="Helvetica Neue"/>
                <a:cs typeface="Helvetica Neue"/>
              </a:rPr>
            </a:br>
            <a:r>
              <a:rPr lang="en-US" sz="1000" dirty="0" smtClean="0">
                <a:latin typeface="Helvetica Neue"/>
                <a:cs typeface="Helvetica Neue"/>
              </a:rPr>
              <a:t>Dense Compute</a:t>
            </a:r>
          </a:p>
        </p:txBody>
      </p:sp>
    </p:spTree>
    <p:extLst>
      <p:ext uri="{BB962C8B-B14F-4D97-AF65-F5344CB8AC3E}">
        <p14:creationId xmlns:p14="http://schemas.microsoft.com/office/powerpoint/2010/main" val="234727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Applications</a:t>
            </a:r>
            <a:endParaRPr lang="en-US" dirty="0"/>
          </a:p>
        </p:txBody>
      </p:sp>
      <p:sp>
        <p:nvSpPr>
          <p:cNvPr id="3" name="TextBox 2"/>
          <p:cNvSpPr txBox="1"/>
          <p:nvPr/>
        </p:nvSpPr>
        <p:spPr>
          <a:xfrm>
            <a:off x="376886" y="906180"/>
            <a:ext cx="4057478"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a:t>
            </a:r>
            <a:r>
              <a:rPr lang="en-US" sz="1600" dirty="0" err="1" smtClean="0">
                <a:solidFill>
                  <a:srgbClr val="7F7F7F"/>
                </a:solidFill>
                <a:latin typeface="Helvetica Neue"/>
                <a:cs typeface="Helvetica Neue"/>
              </a:rPr>
              <a:t>WorkDocs</a:t>
            </a:r>
            <a:endParaRPr lang="en-US" sz="1600" dirty="0">
              <a:solidFill>
                <a:srgbClr val="7F7F7F"/>
              </a:solidFill>
              <a:latin typeface="Helvetica Neue"/>
              <a:cs typeface="Helvetica Neue"/>
            </a:endParaRPr>
          </a:p>
        </p:txBody>
      </p:sp>
      <p:sp>
        <p:nvSpPr>
          <p:cNvPr id="6" name="TextBox 5"/>
          <p:cNvSpPr txBox="1"/>
          <p:nvPr/>
        </p:nvSpPr>
        <p:spPr>
          <a:xfrm>
            <a:off x="672045" y="2139643"/>
            <a:ext cx="84707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a:t>
            </a:r>
            <a:r>
              <a:rPr lang="en-US" sz="1000" dirty="0" err="1" smtClean="0">
                <a:latin typeface="Helvetica Neue"/>
                <a:cs typeface="Helvetica Neue"/>
              </a:rPr>
              <a:t>WorkDocs</a:t>
            </a:r>
            <a:endParaRPr lang="en-US" sz="1000" dirty="0">
              <a:latin typeface="Helvetica Neue"/>
              <a:cs typeface="Helvetica Neue"/>
            </a:endParaRPr>
          </a:p>
        </p:txBody>
      </p:sp>
      <p:sp>
        <p:nvSpPr>
          <p:cNvPr id="8" name="TextBox 7"/>
          <p:cNvSpPr txBox="1"/>
          <p:nvPr/>
        </p:nvSpPr>
        <p:spPr>
          <a:xfrm>
            <a:off x="915534" y="2445563"/>
            <a:ext cx="351378" cy="184666"/>
          </a:xfrm>
          <a:prstGeom prst="rect">
            <a:avLst/>
          </a:prstGeom>
          <a:noFill/>
        </p:spPr>
        <p:txBody>
          <a:bodyPr wrap="none" rtlCol="0">
            <a:spAutoFit/>
          </a:bodyPr>
          <a:lstStyle/>
          <a:p>
            <a:r>
              <a:rPr lang="en-US" sz="600" dirty="0">
                <a:solidFill>
                  <a:schemeClr val="accent6"/>
                </a:solidFill>
                <a:latin typeface="Helvetica Neue"/>
                <a:cs typeface="Helvetica Neue"/>
              </a:rPr>
              <a:t>n</a:t>
            </a:r>
            <a:r>
              <a:rPr lang="en-US" sz="600" dirty="0" smtClean="0">
                <a:solidFill>
                  <a:schemeClr val="accent6"/>
                </a:solidFill>
                <a:latin typeface="Helvetica Neue"/>
                <a:cs typeface="Helvetica Neue"/>
              </a:rPr>
              <a:t>ew!</a:t>
            </a:r>
            <a:endParaRPr lang="en-US" sz="600" dirty="0">
              <a:solidFill>
                <a:schemeClr val="accent6"/>
              </a:solidFill>
              <a:latin typeface="Helvetica Neue"/>
              <a:cs typeface="Helvetica Neue"/>
            </a:endParaRPr>
          </a:p>
        </p:txBody>
      </p:sp>
      <p:pic>
        <p:nvPicPr>
          <p:cNvPr id="17" name="Picture 16"/>
          <p:cNvPicPr>
            <a:picLocks noChangeAspect="1"/>
          </p:cNvPicPr>
          <p:nvPr/>
        </p:nvPicPr>
        <p:blipFill>
          <a:blip r:embed="rId2"/>
          <a:stretch>
            <a:fillRect/>
          </a:stretch>
        </p:blipFill>
        <p:spPr>
          <a:xfrm>
            <a:off x="2776884" y="1403155"/>
            <a:ext cx="531390" cy="605970"/>
          </a:xfrm>
          <a:prstGeom prst="rect">
            <a:avLst/>
          </a:prstGeom>
        </p:spPr>
      </p:pic>
      <p:sp>
        <p:nvSpPr>
          <p:cNvPr id="18" name="TextBox 17"/>
          <p:cNvSpPr txBox="1"/>
          <p:nvPr/>
        </p:nvSpPr>
        <p:spPr>
          <a:xfrm>
            <a:off x="2604409" y="906180"/>
            <a:ext cx="3355443" cy="338554"/>
          </a:xfrm>
          <a:prstGeom prst="rect">
            <a:avLst/>
          </a:prstGeom>
          <a:noFill/>
        </p:spPr>
        <p:txBody>
          <a:bodyPr wrap="square" rtlCol="0">
            <a:spAutoFit/>
          </a:bodyPr>
          <a:lstStyle/>
          <a:p>
            <a:r>
              <a:rPr lang="en-US" sz="1600" dirty="0" smtClean="0">
                <a:solidFill>
                  <a:srgbClr val="7F7F7F"/>
                </a:solidFill>
                <a:latin typeface="Helvetica Neue"/>
                <a:cs typeface="Helvetica Neue"/>
              </a:rPr>
              <a:t>Amazon WorkSpaces</a:t>
            </a:r>
            <a:endParaRPr lang="en-US" sz="1600" dirty="0">
              <a:solidFill>
                <a:srgbClr val="7F7F7F"/>
              </a:solidFill>
              <a:latin typeface="Helvetica Neue"/>
              <a:cs typeface="Helvetica Neue"/>
            </a:endParaRPr>
          </a:p>
        </p:txBody>
      </p:sp>
      <p:sp>
        <p:nvSpPr>
          <p:cNvPr id="19" name="TextBox 18"/>
          <p:cNvSpPr txBox="1"/>
          <p:nvPr/>
        </p:nvSpPr>
        <p:spPr>
          <a:xfrm>
            <a:off x="2620890" y="2102497"/>
            <a:ext cx="853160" cy="307777"/>
          </a:xfrm>
          <a:prstGeom prst="rect">
            <a:avLst/>
          </a:prstGeom>
          <a:noFill/>
        </p:spPr>
        <p:txBody>
          <a:bodyPr wrap="square" lIns="0" tIns="0" rIns="0" bIns="0" rtlCol="0">
            <a:spAutoFit/>
          </a:bodyPr>
          <a:lstStyle/>
          <a:p>
            <a:pPr algn="ctr"/>
            <a:r>
              <a:rPr lang="en-US" sz="1000" dirty="0">
                <a:latin typeface="Helvetica Neue"/>
                <a:cs typeface="Helvetica Neue"/>
              </a:rPr>
              <a:t>Amazon WorkSpaces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73" y="1446069"/>
            <a:ext cx="1209487" cy="520142"/>
          </a:xfrm>
          <a:prstGeom prst="rect">
            <a:avLst/>
          </a:prstGeom>
        </p:spPr>
      </p:pic>
    </p:spTree>
    <p:extLst>
      <p:ext uri="{BB962C8B-B14F-4D97-AF65-F5344CB8AC3E}">
        <p14:creationId xmlns:p14="http://schemas.microsoft.com/office/powerpoint/2010/main" val="3321671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56410</TotalTime>
  <Words>923</Words>
  <Application>Microsoft Office PowerPoint</Application>
  <PresentationFormat>On-screen Show (16:9)</PresentationFormat>
  <Paragraphs>327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Helvetica Neue</vt:lpstr>
      <vt:lpstr>Verdana</vt:lpstr>
      <vt:lpstr>Office Theme</vt:lpstr>
      <vt:lpstr>AWS Simple Icons v2.4</vt:lpstr>
      <vt:lpstr>Compute &amp; Networking</vt:lpstr>
      <vt:lpstr>Compute &amp; Networking</vt:lpstr>
      <vt:lpstr>Compute &amp; Networking</vt:lpstr>
      <vt:lpstr>Storage &amp; Content Delivery</vt:lpstr>
      <vt:lpstr>Storage &amp; Content Delivery</vt:lpstr>
      <vt:lpstr>Database</vt:lpstr>
      <vt:lpstr>Database</vt:lpstr>
      <vt:lpstr>Enterprise Applications</vt:lpstr>
      <vt:lpstr>Administration &amp; Security</vt:lpstr>
      <vt:lpstr>Administration &amp; Security</vt:lpstr>
      <vt:lpstr>Deployment &amp; Management </vt:lpstr>
      <vt:lpstr>Deployment &amp; Management </vt:lpstr>
      <vt:lpstr>Deployment &amp; Management </vt:lpstr>
      <vt:lpstr>Application Services</vt:lpstr>
      <vt:lpstr>App Services</vt:lpstr>
      <vt:lpstr>Analytics</vt:lpstr>
      <vt:lpstr>Mobile Services</vt:lpstr>
      <vt:lpstr>Non-Service Specific</vt:lpstr>
      <vt:lpstr>On-Demand Workforce</vt:lpstr>
      <vt:lpstr>SDKs</vt:lpstr>
      <vt:lpstr>Groups</vt:lpstr>
      <vt:lpstr>Groups</vt:lpstr>
      <vt:lpstr>PowerPoint Presentation</vt:lpstr>
    </vt:vector>
  </TitlesOfParts>
  <Company>Amazon.com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Person, Jeremy</cp:lastModifiedBy>
  <cp:revision>452</cp:revision>
  <cp:lastPrinted>2014-03-14T20:26:22Z</cp:lastPrinted>
  <dcterms:created xsi:type="dcterms:W3CDTF">2012-12-27T19:47:40Z</dcterms:created>
  <dcterms:modified xsi:type="dcterms:W3CDTF">2015-01-28T18:55:03Z</dcterms:modified>
</cp:coreProperties>
</file>